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98" r:id="rId3"/>
    <p:sldId id="283" r:id="rId4"/>
    <p:sldId id="284" r:id="rId5"/>
    <p:sldId id="285" r:id="rId6"/>
    <p:sldId id="301" r:id="rId7"/>
    <p:sldId id="288" r:id="rId8"/>
    <p:sldId id="299" r:id="rId9"/>
    <p:sldId id="290" r:id="rId10"/>
    <p:sldId id="300" r:id="rId11"/>
    <p:sldId id="286" r:id="rId12"/>
    <p:sldId id="302" r:id="rId13"/>
    <p:sldId id="305" r:id="rId14"/>
    <p:sldId id="308" r:id="rId15"/>
    <p:sldId id="304" r:id="rId16"/>
    <p:sldId id="306" r:id="rId17"/>
    <p:sldId id="309" r:id="rId18"/>
    <p:sldId id="310" r:id="rId19"/>
    <p:sldId id="311" r:id="rId20"/>
    <p:sldId id="312" r:id="rId21"/>
    <p:sldId id="313" r:id="rId22"/>
    <p:sldId id="287" r:id="rId23"/>
    <p:sldId id="292" r:id="rId24"/>
    <p:sldId id="291" r:id="rId25"/>
    <p:sldId id="293" r:id="rId26"/>
    <p:sldId id="294" r:id="rId27"/>
    <p:sldId id="295" r:id="rId28"/>
    <p:sldId id="296" r:id="rId29"/>
    <p:sldId id="297" r:id="rId3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FD7"/>
    <a:srgbClr val="E6E6E6"/>
    <a:srgbClr val="B53164"/>
    <a:srgbClr val="225B5F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32" y="58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950"/>
    </p:cViewPr>
  </p:sorterViewPr>
  <p:notesViewPr>
    <p:cSldViewPr snapToGrid="0">
      <p:cViewPr varScale="1">
        <p:scale>
          <a:sx n="77" d="100"/>
          <a:sy n="77" d="100"/>
        </p:scale>
        <p:origin x="40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007C76-E527-4624-8C22-A17CA79538AB}" type="datetime1">
              <a:rPr lang="ru-RU" smtClean="0"/>
              <a:t>12.12.2022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=""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00C303-0EDA-42E1-9745-6C6A39A7B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1C14-B91B-4453-98E3-5BC094AACB05}" type="datetime1">
              <a:rPr lang="ru-RU" smtClean="0"/>
              <a:pPr/>
              <a:t>12.12.2022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C40A10-6036-4879-816D-55C01FC9484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181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логотип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0" name="Рисунок 9">
            <a:extLst>
              <a:ext uri="{FF2B5EF4-FFF2-40B4-BE49-F238E27FC236}">
                <a16:creationId xmlns=""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3754656" y="5305363"/>
            <a:ext cx="4682693" cy="100584"/>
            <a:chOff x="3631690" y="2253996"/>
            <a:chExt cx="8156580" cy="100584"/>
          </a:xfrm>
        </p:grpSpPr>
        <p:sp>
          <p:nvSpPr>
            <p:cNvPr id="17" name="Овал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802647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11612691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чис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12 345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=""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6789 долларов США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объекта с круг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059313" cy="100800"/>
            <a:chOff x="-1228304" y="3240138"/>
            <a:chExt cx="405931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9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3020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=""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=""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7" name="Текст 15">
            <a:extLst>
              <a:ext uri="{FF2B5EF4-FFF2-40B4-BE49-F238E27FC236}">
                <a16:creationId xmlns=""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25 долларов США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0" name="Текст 15">
            <a:extLst>
              <a:ext uri="{FF2B5EF4-FFF2-40B4-BE49-F238E27FC236}">
                <a16:creationId xmlns=""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50 долларов США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=""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=""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100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=""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Autofit/>
          </a:bodyPr>
          <a:lstStyle>
            <a:lvl1pPr algn="l">
              <a:defRPr sz="30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3875988" cy="100800"/>
            <a:chOff x="646012" y="3239179"/>
            <a:chExt cx="1975983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194540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570607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2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2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1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5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3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6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4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7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5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8" name="Рисунок 11" descr="Квадрант с логотипами конкурентов">
            <a:extLst>
              <a:ext uri="{FF2B5EF4-FFF2-40B4-BE49-F238E27FC236}">
                <a16:creationId xmlns=""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6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=""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Дороже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=""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Менее удобно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=""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Более удобно</a:t>
            </a:r>
          </a:p>
        </p:txBody>
      </p:sp>
      <p:sp>
        <p:nvSpPr>
          <p:cNvPr id="32" name="Рисунок 13">
            <a:extLst>
              <a:ext uri="{FF2B5EF4-FFF2-40B4-BE49-F238E27FC236}">
                <a16:creationId xmlns=""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=""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Дешевле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=""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=""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=""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=""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Овал 38">
              <a:extLst>
                <a:ext uri="{FF2B5EF4-FFF2-40B4-BE49-F238E27FC236}">
                  <a16:creationId xmlns=""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рех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030781" cy="100800"/>
            <a:chOff x="0" y="3240138"/>
            <a:chExt cx="3030781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88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92998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15">
            <a:extLst>
              <a:ext uri="{FF2B5EF4-FFF2-40B4-BE49-F238E27FC236}">
                <a16:creationId xmlns=""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22" name="Текст 15">
            <a:extLst>
              <a:ext uri="{FF2B5EF4-FFF2-40B4-BE49-F238E27FC236}">
                <a16:creationId xmlns=""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=""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=""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 24">
            <a:extLst>
              <a:ext uri="{FF2B5EF4-FFF2-40B4-BE49-F238E27FC236}">
                <a16:creationId xmlns=""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=""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=""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=""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=""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=""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=""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аблицы и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2" name="Объект 2">
            <a:extLst>
              <a:ext uri="{FF2B5EF4-FFF2-40B4-BE49-F238E27FC236}">
                <a16:creationId xmlns=""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временной шкал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ВРЕМЕННАЯ ШКАЛА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=""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=""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0" name="Овал 29">
            <a:extLst>
              <a:ext uri="{FF2B5EF4-FFF2-40B4-BE49-F238E27FC236}">
                <a16:creationId xmlns=""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1" name="Овал 30">
            <a:extLst>
              <a:ext uri="{FF2B5EF4-FFF2-40B4-BE49-F238E27FC236}">
                <a16:creationId xmlns=""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2" name="Текст 2">
            <a:extLst>
              <a:ext uri="{FF2B5EF4-FFF2-40B4-BE49-F238E27FC236}">
                <a16:creationId xmlns=""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3" name="Текст 2">
            <a:extLst>
              <a:ext uri="{FF2B5EF4-FFF2-40B4-BE49-F238E27FC236}">
                <a16:creationId xmlns=""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=""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0" name="Текст 15">
            <a:extLst>
              <a:ext uri="{FF2B5EF4-FFF2-40B4-BE49-F238E27FC236}">
                <a16:creationId xmlns=""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1" name="Текст 15">
            <a:extLst>
              <a:ext uri="{FF2B5EF4-FFF2-40B4-BE49-F238E27FC236}">
                <a16:creationId xmlns=""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2" name="Текст 15">
            <a:extLst>
              <a:ext uri="{FF2B5EF4-FFF2-40B4-BE49-F238E27FC236}">
                <a16:creationId xmlns=""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2972912" cy="100800"/>
            <a:chOff x="-1228304" y="3240138"/>
            <a:chExt cx="297291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4380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аблица 9">
            <a:extLst>
              <a:ext uri="{FF2B5EF4-FFF2-40B4-BE49-F238E27FC236}">
                <a16:creationId xmlns=""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974483" cy="100800"/>
            <a:chOff x="0" y="3240138"/>
            <a:chExt cx="297448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873683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5" name="Рисунок 8">
            <a:extLst>
              <a:ext uri="{FF2B5EF4-FFF2-40B4-BE49-F238E27FC236}">
                <a16:creationId xmlns=""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6" name="Рисунок 8">
            <a:extLst>
              <a:ext uri="{FF2B5EF4-FFF2-40B4-BE49-F238E27FC236}">
                <a16:creationId xmlns=""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=""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=""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=""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макета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5660744" y="1375202"/>
            <a:ext cx="6524719" cy="100800"/>
            <a:chOff x="-639402" y="3240138"/>
            <a:chExt cx="4073802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9402" y="3290538"/>
              <a:ext cx="402340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Текст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2">
            <a:extLst>
              <a:ext uri="{FF2B5EF4-FFF2-40B4-BE49-F238E27FC236}">
                <a16:creationId xmlns=""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=""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=""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=""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=""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=""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Рисунок 2">
            <a:extLst>
              <a:ext uri="{FF2B5EF4-FFF2-40B4-BE49-F238E27FC236}">
                <a16:creationId xmlns=""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55" name="Рисунок 2">
            <a:extLst>
              <a:ext uri="{FF2B5EF4-FFF2-40B4-BE49-F238E27FC236}">
                <a16:creationId xmlns=""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6" name="Рисунок 2">
            <a:extLst>
              <a:ext uri="{FF2B5EF4-FFF2-40B4-BE49-F238E27FC236}">
                <a16:creationId xmlns=""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2">
            <a:extLst>
              <a:ext uri="{FF2B5EF4-FFF2-40B4-BE49-F238E27FC236}">
                <a16:creationId xmlns=""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2211027"/>
            <a:ext cx="4554899" cy="102440"/>
            <a:chOff x="3631690" y="2252140"/>
            <a:chExt cx="7933979" cy="102440"/>
          </a:xfrm>
        </p:grpSpPr>
        <p:sp>
          <p:nvSpPr>
            <p:cNvPr id="10" name="Овал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777564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11390090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4546649" cy="100584"/>
            <a:chOff x="3631690" y="2253996"/>
            <a:chExt cx="7919608" cy="100584"/>
          </a:xfrm>
        </p:grpSpPr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777564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11375719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8" name="Рисунок 9">
            <a:extLst>
              <a:ext uri="{FF2B5EF4-FFF2-40B4-BE49-F238E27FC236}">
                <a16:creationId xmlns=""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круговой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4770563" cy="100800"/>
            <a:chOff x="-1228304" y="3250524"/>
            <a:chExt cx="477056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7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441459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0" name="Текст 2">
            <a:extLst>
              <a:ext uri="{FF2B5EF4-FFF2-40B4-BE49-F238E27FC236}">
                <a16:creationId xmlns=""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=""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=""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=""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52" name="Текст 2">
            <a:extLst>
              <a:ext uri="{FF2B5EF4-FFF2-40B4-BE49-F238E27FC236}">
                <a16:creationId xmlns=""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=""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4" name="Овал 53">
            <a:extLst>
              <a:ext uri="{FF2B5EF4-FFF2-40B4-BE49-F238E27FC236}">
                <a16:creationId xmlns=""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5" name="Овал 54">
            <a:extLst>
              <a:ext uri="{FF2B5EF4-FFF2-40B4-BE49-F238E27FC236}">
                <a16:creationId xmlns=""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6" name="Овал 55">
            <a:extLst>
              <a:ext uri="{FF2B5EF4-FFF2-40B4-BE49-F238E27FC236}">
                <a16:creationId xmlns=""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7" name="Овал 56">
            <a:extLst>
              <a:ext uri="{FF2B5EF4-FFF2-40B4-BE49-F238E27FC236}">
                <a16:creationId xmlns=""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Овал 57">
            <a:extLst>
              <a:ext uri="{FF2B5EF4-FFF2-40B4-BE49-F238E27FC236}">
                <a16:creationId xmlns=""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Диаграмма 11">
            <a:extLst>
              <a:ext uri="{FF2B5EF4-FFF2-40B4-BE49-F238E27FC236}">
                <a16:creationId xmlns=""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 hasCustomPrompt="1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8" name="Овал 37">
            <a:extLst>
              <a:ext uri="{FF2B5EF4-FFF2-40B4-BE49-F238E27FC236}">
                <a16:creationId xmlns=""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=""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благодарн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 2">
            <a:extLst>
              <a:ext uri="{FF2B5EF4-FFF2-40B4-BE49-F238E27FC236}">
                <a16:creationId xmlns=""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=""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ru-RU" noProof="0"/>
              <a:t>СПАСИБО!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=""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Сергей Зайцев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=""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Телефон: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=""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+7 888 999-000-11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=""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Эл. почта: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=""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Bergqvist@vanarsdelltd.com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=""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Веб-сайт: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=""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www.vanarsdelltd.com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=""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35" y="2750589"/>
            <a:ext cx="3284158" cy="100800"/>
            <a:chOff x="808540" y="2750589"/>
            <a:chExt cx="3284158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45297" cy="100800"/>
              <a:chOff x="1318405" y="3240138"/>
              <a:chExt cx="2115995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318405" y="3285674"/>
                <a:ext cx="206559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3991897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35" y="1660573"/>
            <a:ext cx="3334558" cy="105664"/>
            <a:chOff x="808540" y="2745725"/>
            <a:chExt cx="3334558" cy="105664"/>
          </a:xfrm>
        </p:grpSpPr>
        <p:grpSp>
          <p:nvGrpSpPr>
            <p:cNvPr id="33" name="Группа 32">
              <a:extLst>
                <a:ext uri="{FF2B5EF4-FFF2-40B4-BE49-F238E27FC236}">
                  <a16:creationId xmlns=""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81293" cy="100800"/>
              <a:chOff x="1294935" y="3240138"/>
              <a:chExt cx="2139465" cy="100800"/>
            </a:xfrm>
          </p:grpSpPr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=""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1294935" y="3285674"/>
                <a:ext cx="208906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Овал 35">
                <a:extLst>
                  <a:ext uri="{FF2B5EF4-FFF2-40B4-BE49-F238E27FC236}">
                    <a16:creationId xmlns=""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4042297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ло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ПРИЛОЖЕНИЕ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4" name="Группа 3">
            <a:extLst>
              <a:ext uri="{FF2B5EF4-FFF2-40B4-BE49-F238E27FC236}">
                <a16:creationId xmlns=""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660741" y="1509426"/>
            <a:ext cx="2917654" cy="100800"/>
            <a:chOff x="4732227" y="1509426"/>
            <a:chExt cx="2917654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7" y="1509426"/>
              <a:ext cx="2849290" cy="100800"/>
              <a:chOff x="1576608" y="3240138"/>
              <a:chExt cx="1857792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576608" y="3290538"/>
                <a:ext cx="180739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=""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549080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отзыв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ОТЗЫВЫ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0" name="Текст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Текст 2">
            <a:extLst>
              <a:ext uri="{FF2B5EF4-FFF2-40B4-BE49-F238E27FC236}">
                <a16:creationId xmlns=""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0" name="Рисунок 2">
            <a:extLst>
              <a:ext uri="{FF2B5EF4-FFF2-40B4-BE49-F238E27FC236}">
                <a16:creationId xmlns=""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=""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Текст 3">
            <a:extLst>
              <a:ext uri="{FF2B5EF4-FFF2-40B4-BE49-F238E27FC236}">
                <a16:creationId xmlns=""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=""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64" name="Текст 2">
            <a:extLst>
              <a:ext uri="{FF2B5EF4-FFF2-40B4-BE49-F238E27FC236}">
                <a16:creationId xmlns=""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=""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6" name="Рисунок 2">
            <a:extLst>
              <a:ext uri="{FF2B5EF4-FFF2-40B4-BE49-F238E27FC236}">
                <a16:creationId xmlns=""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=""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3">
            <a:extLst>
              <a:ext uri="{FF2B5EF4-FFF2-40B4-BE49-F238E27FC236}">
                <a16:creationId xmlns=""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=""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2584355" cy="100800"/>
            <a:chOff x="-1228304" y="3240138"/>
            <a:chExt cx="2584355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5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25525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2">
            <a:extLst>
              <a:ext uri="{FF2B5EF4-FFF2-40B4-BE49-F238E27FC236}">
                <a16:creationId xmlns=""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бильного телефон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Рисунок 2">
            <a:extLst>
              <a:ext uri="{FF2B5EF4-FFF2-40B4-BE49-F238E27FC236}">
                <a16:creationId xmlns=""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=""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=""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=""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=""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=""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4" name="Рисунок 12">
            <a:extLst>
              <a:ext uri="{FF2B5EF4-FFF2-40B4-BE49-F238E27FC236}">
                <a16:creationId xmlns=""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12">
            <a:extLst>
              <a:ext uri="{FF2B5EF4-FFF2-40B4-BE49-F238E27FC236}">
                <a16:creationId xmlns=""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=""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=""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8" name="Рисунок 12">
            <a:extLst>
              <a:ext uri="{FF2B5EF4-FFF2-40B4-BE49-F238E27FC236}">
                <a16:creationId xmlns=""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=""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=""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32" name="Текст 3">
            <a:extLst>
              <a:ext uri="{FF2B5EF4-FFF2-40B4-BE49-F238E27FC236}">
                <a16:creationId xmlns=""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3">
            <a:extLst>
              <a:ext uri="{FF2B5EF4-FFF2-40B4-BE49-F238E27FC236}">
                <a16:creationId xmlns=""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=""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=""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37" name="Текст 7">
            <a:extLst>
              <a:ext uri="{FF2B5EF4-FFF2-40B4-BE49-F238E27FC236}">
                <a16:creationId xmlns=""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=""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Заголовок 1">
            <a:extLst>
              <a:ext uri="{FF2B5EF4-FFF2-40B4-BE49-F238E27FC236}">
                <a16:creationId xmlns=""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КАК ИСПОЛЬЗОВАТЬ ЭТОТ ШАБЛОН</a:t>
            </a:r>
          </a:p>
        </p:txBody>
      </p:sp>
      <p:sp>
        <p:nvSpPr>
          <p:cNvPr id="41" name="Рисунок 9">
            <a:extLst>
              <a:ext uri="{FF2B5EF4-FFF2-40B4-BE49-F238E27FC236}">
                <a16:creationId xmlns=""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=""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Прямая соединительная линия 38">
              <a:extLst>
                <a:ext uri="{FF2B5EF4-FFF2-40B4-BE49-F238E27FC236}">
                  <a16:creationId xmlns=""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Овал 41">
              <a:extLst>
                <a:ext uri="{FF2B5EF4-FFF2-40B4-BE49-F238E27FC236}">
                  <a16:creationId xmlns=""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Овал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Овал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009252" cy="100800"/>
            <a:chOff x="0" y="3240138"/>
            <a:chExt cx="200925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94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9084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Объект 2">
            <a:extLst>
              <a:ext uri="{FF2B5EF4-FFF2-40B4-BE49-F238E27FC236}">
                <a16:creationId xmlns=""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бъект 2">
            <a:extLst>
              <a:ext uri="{FF2B5EF4-FFF2-40B4-BE49-F238E27FC236}">
                <a16:creationId xmlns=""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Объект 3">
            <a:extLst>
              <a:ext uri="{FF2B5EF4-FFF2-40B4-BE49-F238E27FC236}">
                <a16:creationId xmlns=""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Текст 2">
            <a:extLst>
              <a:ext uri="{FF2B5EF4-FFF2-40B4-BE49-F238E27FC236}">
                <a16:creationId xmlns=""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Объект 3">
            <a:extLst>
              <a:ext uri="{FF2B5EF4-FFF2-40B4-BE49-F238E27FC236}">
                <a16:creationId xmlns=""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9" name="Текст 4">
            <a:extLst>
              <a:ext uri="{FF2B5EF4-FFF2-40B4-BE49-F238E27FC236}">
                <a16:creationId xmlns=""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5">
            <a:extLst>
              <a:ext uri="{FF2B5EF4-FFF2-40B4-BE49-F238E27FC236}">
                <a16:creationId xmlns=""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2">
            <a:extLst>
              <a:ext uri="{FF2B5EF4-FFF2-40B4-BE49-F238E27FC236}">
                <a16:creationId xmlns=""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Рисунок 2">
            <a:extLst>
              <a:ext uri="{FF2B5EF4-FFF2-40B4-BE49-F238E27FC236}">
                <a16:creationId xmlns=""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,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" noProof="0"/>
              <a:t>ДД.ММ.20XX</a:t>
            </a:r>
            <a:endParaRPr lang="en-US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 noProof="0"/>
              <a:t>ДОБАВИТЬ НИЖНИЙ КОЛОНТИТУЛ</a:t>
            </a:r>
            <a:endParaRPr lang="en-US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" noProof="0"/>
              <a:t>ЩЕЛКНИТЕ, ЧТОБЫ ИЗМЕНИТЬ</a:t>
            </a:r>
            <a:endParaRPr lang="en-US" noProof="0" dirty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 и содержимого, вер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2783606" cy="100800"/>
            <a:chOff x="0" y="3240138"/>
            <a:chExt cx="2783606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3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8280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Рисунок 7">
            <a:extLst>
              <a:ext uri="{FF2B5EF4-FFF2-40B4-BE49-F238E27FC236}">
                <a16:creationId xmlns=""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нач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3">
            <a:extLst>
              <a:ext uri="{FF2B5EF4-FFF2-40B4-BE49-F238E27FC236}">
                <a16:creationId xmlns=""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=""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=""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7" name="Рисунок 3">
            <a:extLst>
              <a:ext uri="{FF2B5EF4-FFF2-40B4-BE49-F238E27FC236}">
                <a16:creationId xmlns=""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=""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0" name="Рисунок 3">
            <a:extLst>
              <a:ext uri="{FF2B5EF4-FFF2-40B4-BE49-F238E27FC236}">
                <a16:creationId xmlns=""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=""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нитор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800084" cy="100800"/>
            <a:chOff x="0" y="3240138"/>
            <a:chExt cx="2800084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99284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9">
            <a:extLst>
              <a:ext uri="{FF2B5EF4-FFF2-40B4-BE49-F238E27FC236}">
                <a16:creationId xmlns=""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аголовка и под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7">
            <a:extLst>
              <a:ext uri="{FF2B5EF4-FFF2-40B4-BE49-F238E27FC236}">
                <a16:creationId xmlns=""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=""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4671312" y="1373283"/>
            <a:ext cx="2882325" cy="100800"/>
            <a:chOff x="3149478" y="1373283"/>
            <a:chExt cx="2882325" cy="100800"/>
          </a:xfrm>
        </p:grpSpPr>
        <p:grpSp>
          <p:nvGrpSpPr>
            <p:cNvPr id="15" name="Группа 14">
              <a:extLst>
                <a:ext uri="{FF2B5EF4-FFF2-40B4-BE49-F238E27FC236}">
                  <a16:creationId xmlns=""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2882325" cy="100800"/>
              <a:chOff x="0" y="3237441"/>
              <a:chExt cx="2882325" cy="100800"/>
            </a:xfrm>
          </p:grpSpPr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=""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2844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Овал 13">
                <a:extLst>
                  <a:ext uri="{FF2B5EF4-FFF2-40B4-BE49-F238E27FC236}">
                    <a16:creationId xmlns=""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2781525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=""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рех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=""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=""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15">
            <a:extLst>
              <a:ext uri="{FF2B5EF4-FFF2-40B4-BE49-F238E27FC236}">
                <a16:creationId xmlns=""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=""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=""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=""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=""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вал 6">
            <a:extLst>
              <a:ext uri="{FF2B5EF4-FFF2-40B4-BE49-F238E27FC236}">
                <a16:creationId xmlns=""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=""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image" Target="../media/image22.gif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image" Target="../media/image21.gif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image" Target="../media/image20.gif"/><Relationship Id="rId5" Type="http://schemas.microsoft.com/office/2007/relationships/media" Target="../media/media9.wav"/><Relationship Id="rId10" Type="http://schemas.openxmlformats.org/officeDocument/2006/relationships/image" Target="../media/image19.gif"/><Relationship Id="rId4" Type="http://schemas.openxmlformats.org/officeDocument/2006/relationships/audio" Target="../media/media8.wav"/><Relationship Id="rId9" Type="http://schemas.openxmlformats.org/officeDocument/2006/relationships/slideLayout" Target="../slideLayouts/slideLayout8.xml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image" Target="../media/image5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slideLayout" Target="../slideLayouts/slideLayout19.xml"/><Relationship Id="rId5" Type="http://schemas.microsoft.com/office/2007/relationships/media" Target="../media/media13.wav"/><Relationship Id="rId10" Type="http://schemas.openxmlformats.org/officeDocument/2006/relationships/audio" Target="../media/media15.wav"/><Relationship Id="rId4" Type="http://schemas.openxmlformats.org/officeDocument/2006/relationships/audio" Target="../media/media12.wav"/><Relationship Id="rId9" Type="http://schemas.microsoft.com/office/2007/relationships/media" Target="../media/media15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p3"/><Relationship Id="rId13" Type="http://schemas.openxmlformats.org/officeDocument/2006/relationships/image" Target="../media/image26.png"/><Relationship Id="rId3" Type="http://schemas.microsoft.com/office/2007/relationships/media" Target="../media/media18.mp3"/><Relationship Id="rId7" Type="http://schemas.microsoft.com/office/2007/relationships/media" Target="../media/media20.mp3"/><Relationship Id="rId12" Type="http://schemas.openxmlformats.org/officeDocument/2006/relationships/image" Target="../media/image5.png"/><Relationship Id="rId2" Type="http://schemas.openxmlformats.org/officeDocument/2006/relationships/audio" Target="../media/media17.mp3"/><Relationship Id="rId16" Type="http://schemas.openxmlformats.org/officeDocument/2006/relationships/image" Target="../media/image29.png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openxmlformats.org/officeDocument/2006/relationships/slideLayout" Target="../slideLayouts/slideLayout6.xml"/><Relationship Id="rId5" Type="http://schemas.microsoft.com/office/2007/relationships/media" Target="../media/media19.mp3"/><Relationship Id="rId15" Type="http://schemas.openxmlformats.org/officeDocument/2006/relationships/image" Target="../media/image28.png"/><Relationship Id="rId10" Type="http://schemas.openxmlformats.org/officeDocument/2006/relationships/audio" Target="../media/media21.mp3"/><Relationship Id="rId4" Type="http://schemas.openxmlformats.org/officeDocument/2006/relationships/audio" Target="../media/media18.mp3"/><Relationship Id="rId9" Type="http://schemas.microsoft.com/office/2007/relationships/media" Target="../media/media21.mp3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3.wav"/><Relationship Id="rId7" Type="http://schemas.openxmlformats.org/officeDocument/2006/relationships/slideLayout" Target="../slideLayouts/slideLayout18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audio" Target="../media/media24.wav"/><Relationship Id="rId5" Type="http://schemas.microsoft.com/office/2007/relationships/media" Target="../media/media24.wav"/><Relationship Id="rId4" Type="http://schemas.openxmlformats.org/officeDocument/2006/relationships/audio" Target="../media/media23.wa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5.png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5.png"/><Relationship Id="rId2" Type="http://schemas.microsoft.com/office/2007/relationships/media" Target="../media/media27.m4a"/><Relationship Id="rId1" Type="http://schemas.openxmlformats.org/officeDocument/2006/relationships/audio" Target="NULL" TargetMode="Externa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microsoft.com/office/2007/relationships/media" Target="../media/media28.m4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5.pn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5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slideLayout" Target="../slideLayouts/slideLayout1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p3"/><Relationship Id="rId7" Type="http://schemas.openxmlformats.org/officeDocument/2006/relationships/slideLayout" Target="../slideLayouts/slideLayout3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6.mp3"/><Relationship Id="rId11" Type="http://schemas.openxmlformats.org/officeDocument/2006/relationships/image" Target="../media/image13.png"/><Relationship Id="rId5" Type="http://schemas.microsoft.com/office/2007/relationships/media" Target="../media/media6.mp3"/><Relationship Id="rId10" Type="http://schemas.openxmlformats.org/officeDocument/2006/relationships/image" Target="../media/image5.png"/><Relationship Id="rId4" Type="http://schemas.openxmlformats.org/officeDocument/2006/relationships/audio" Target="../media/media5.mp3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Абстрактный фон&#10;">
            <a:extLst>
              <a:ext uri="{FF2B5EF4-FFF2-40B4-BE49-F238E27FC236}">
                <a16:creationId xmlns="" xmlns:a16="http://schemas.microsoft.com/office/drawing/2014/main" id="{403E5740-1FF0-42AF-A459-70BE0BD24F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A4B7241-C2B7-4F61-A69C-236E16A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768" y="2150225"/>
            <a:ext cx="4618957" cy="2492461"/>
          </a:xfrm>
        </p:spPr>
        <p:txBody>
          <a:bodyPr rtlCol="0"/>
          <a:lstStyle/>
          <a:p>
            <a:pPr rtl="0"/>
            <a:r>
              <a:rPr lang="ru-RU" sz="8000" dirty="0" smtClean="0"/>
              <a:t>Синтез звуку</a:t>
            </a:r>
            <a:endParaRPr lang="ru-RU" sz="80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uk-UA" sz="1600" dirty="0" smtClean="0"/>
              <a:t>Підготувала Бабич Ірина</a:t>
            </a:r>
          </a:p>
          <a:p>
            <a:pPr algn="r"/>
            <a:r>
              <a:rPr lang="uk-UA" sz="1600" dirty="0" smtClean="0"/>
              <a:t>Студентка групи КМ-01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9822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8536"/>
            <a:ext cx="10515600" cy="652969"/>
          </a:xfrm>
        </p:spPr>
        <p:txBody>
          <a:bodyPr/>
          <a:lstStyle/>
          <a:p>
            <a:r>
              <a:rPr lang="uk-UA" dirty="0" smtClean="0"/>
              <a:t>Синтезатор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uk-UA" dirty="0" err="1" smtClean="0"/>
              <a:t>семплер</a:t>
            </a:r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10</a:t>
            </a:fld>
            <a:endParaRPr lang="ru-RU" noProof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931494"/>
            <a:ext cx="5181600" cy="1119498"/>
          </a:xfrm>
        </p:spPr>
        <p:txBody>
          <a:bodyPr/>
          <a:lstStyle/>
          <a:p>
            <a:pPr marL="0"/>
            <a:r>
              <a:rPr lang="uk-UA" dirty="0">
                <a:solidFill>
                  <a:schemeClr val="tx1"/>
                </a:solidFill>
              </a:rPr>
              <a:t>Синтезатор створює власний звук за допомогою генераторів частот, його обробляє і видає на динаміки.</a:t>
            </a:r>
          </a:p>
          <a:p>
            <a:endParaRPr lang="uk-UA" dirty="0"/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6496166" y="811505"/>
            <a:ext cx="5181600" cy="4543719"/>
          </a:xfrm>
        </p:spPr>
        <p:txBody>
          <a:bodyPr>
            <a:normAutofit/>
          </a:bodyPr>
          <a:lstStyle/>
          <a:p>
            <a:r>
              <a:rPr lang="uk-UA" dirty="0" err="1">
                <a:solidFill>
                  <a:schemeClr val="tx1"/>
                </a:solidFill>
              </a:rPr>
              <a:t>Семплер</a:t>
            </a:r>
            <a:r>
              <a:rPr lang="uk-UA" dirty="0">
                <a:solidFill>
                  <a:schemeClr val="tx1"/>
                </a:solidFill>
              </a:rPr>
              <a:t> сам по собі нічого не видає – він працює із заздалегідь записаними звуками, які звуться </a:t>
            </a:r>
            <a:r>
              <a:rPr lang="uk-UA" dirty="0" err="1">
                <a:solidFill>
                  <a:schemeClr val="tx1"/>
                </a:solidFill>
              </a:rPr>
              <a:t>семплами</a:t>
            </a:r>
            <a:r>
              <a:rPr lang="uk-UA" dirty="0">
                <a:solidFill>
                  <a:schemeClr val="tx1"/>
                </a:solidFill>
              </a:rPr>
              <a:t>, обробляє і відтворює їх. </a:t>
            </a:r>
          </a:p>
          <a:p>
            <a:r>
              <a:rPr lang="uk-UA" dirty="0" err="1">
                <a:solidFill>
                  <a:schemeClr val="tx1"/>
                </a:solidFill>
              </a:rPr>
              <a:t>Семпли</a:t>
            </a:r>
            <a:r>
              <a:rPr lang="uk-UA" dirty="0">
                <a:solidFill>
                  <a:schemeClr val="tx1"/>
                </a:solidFill>
              </a:rPr>
              <a:t> можна змінювати – редагувати їх гучність, висоту, накладати один на одного і так далі, але ці зміни звучатимуть спотворено відносно оригінального інструмента.</a:t>
            </a:r>
          </a:p>
        </p:txBody>
      </p:sp>
      <p:pic>
        <p:nvPicPr>
          <p:cNvPr id="10242" name="Picture 2" descr="What Is A Synthesizer &amp; How Synths Work - Music Industry How 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1" y="2204814"/>
            <a:ext cx="5583074" cy="291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est Hardware Sequencers In 2022 - Top Picks Reviews - Old-Time Mus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11" y="3657600"/>
            <a:ext cx="4573709" cy="285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909205" y="5174158"/>
            <a:ext cx="550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Загалом, вони часто використовуються у системах разом, як частини цілісного інструменту.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29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uk-UA" sz="3200" dirty="0" smtClean="0"/>
              <a:t>Частотні діаграми 2 звуків – з тоном та без.</a:t>
            </a:r>
            <a:endParaRPr lang="uk-UA" sz="32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11</a:t>
            </a:fld>
            <a:endParaRPr lang="ru-RU" noProof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3314" name="Picture 2" descr="http://synthesizeracademy.com/wp-content/uploads/harmonics-sawtooth-wave-spectrum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7133"/>
            <a:ext cx="6084606" cy="30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synthesizeracademy.com/wp-content/uploads/harmonics-triangle-wave-spectrum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27" y="0"/>
            <a:ext cx="6084000" cy="30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synthesizeracademy.com/wp-content/uploads/harmonics-square-wave-spectrum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95" y="3757133"/>
            <a:ext cx="6084605" cy="30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synthesizeracademy.com/wp-content/uploads/harmonics-sine-wave-spectrum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2" y="0"/>
            <a:ext cx="6084000" cy="30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9_sin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28305" y="3175673"/>
            <a:ext cx="487363" cy="487363"/>
          </a:xfrm>
          <a:prstGeom prst="rect">
            <a:avLst/>
          </a:prstGeom>
        </p:spPr>
      </p:pic>
      <p:pic>
        <p:nvPicPr>
          <p:cNvPr id="10" name="9_triangl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397887" y="3165159"/>
            <a:ext cx="487363" cy="487363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H="1" flipV="1">
            <a:off x="1133135" y="3175674"/>
            <a:ext cx="430108" cy="116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210985" y="3444029"/>
            <a:ext cx="545759" cy="19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7716852" y="3542892"/>
            <a:ext cx="264920" cy="12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10885250" y="3165159"/>
            <a:ext cx="249920" cy="12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9_squar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58888" y="3191833"/>
            <a:ext cx="487363" cy="487363"/>
          </a:xfrm>
          <a:prstGeom prst="rect">
            <a:avLst/>
          </a:prstGeom>
        </p:spPr>
      </p:pic>
      <p:pic>
        <p:nvPicPr>
          <p:cNvPr id="25" name="9_sawtooth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673058" y="31796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4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2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2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ADSR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ДД.ММ.20ГГ</a:t>
            </a:r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12</a:t>
            </a:fld>
            <a:endParaRPr lang="ru-RU" noProof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1335001"/>
            <a:ext cx="5181600" cy="45437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ADSR </a:t>
            </a:r>
            <a:r>
              <a:rPr lang="uk-UA" dirty="0" smtClean="0"/>
              <a:t>означає </a:t>
            </a:r>
            <a:r>
              <a:rPr lang="en-US" dirty="0" smtClean="0"/>
              <a:t>“attack, decay, sustain, release”</a:t>
            </a:r>
            <a:r>
              <a:rPr lang="uk-UA" dirty="0" smtClean="0"/>
              <a:t>:</a:t>
            </a:r>
          </a:p>
          <a:p>
            <a:r>
              <a:rPr lang="uk-UA" dirty="0"/>
              <a:t>Атака – визначає час, потрібний для того, щоб гучність ноти досягла свого максимального рівня.</a:t>
            </a:r>
            <a:endParaRPr lang="ru-RU" dirty="0"/>
          </a:p>
          <a:p>
            <a:r>
              <a:rPr lang="uk-UA" dirty="0"/>
              <a:t>Спадання – час, за який нота спадає зі своєї максимальної гучності до рівня підтримки.</a:t>
            </a:r>
            <a:endParaRPr lang="ru-RU" dirty="0"/>
          </a:p>
          <a:p>
            <a:r>
              <a:rPr lang="uk-UA" dirty="0"/>
              <a:t>Підтримка – рівень, на якому утримується звук після спадання і до того моменту, як відпустять клавішу.</a:t>
            </a:r>
            <a:endParaRPr lang="ru-RU" dirty="0"/>
          </a:p>
          <a:p>
            <a:r>
              <a:rPr lang="uk-UA" dirty="0"/>
              <a:t>Згасання – час, потрібний для того, щоб нота згасла з рівня підтримки і до нульового рівня.</a:t>
            </a:r>
            <a:endParaRPr lang="ru-RU" dirty="0"/>
          </a:p>
          <a:p>
            <a:endParaRPr lang="uk-UA" dirty="0"/>
          </a:p>
        </p:txBody>
      </p:sp>
      <p:pic>
        <p:nvPicPr>
          <p:cNvPr id="15362" name="Picture 2" descr="Decay time in Vi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483" y="211732"/>
            <a:ext cx="4767074" cy="41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old time in Vi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483" y="4514705"/>
            <a:ext cx="4767074" cy="195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2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13</a:t>
            </a:fld>
            <a:endParaRPr lang="ru-RU" noProof="0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Приклади дії </a:t>
            </a:r>
            <a:r>
              <a:rPr lang="en-US" dirty="0" smtClean="0"/>
              <a:t>ADSR</a:t>
            </a:r>
            <a:endParaRPr lang="uk-UA" dirty="0"/>
          </a:p>
        </p:txBody>
      </p:sp>
      <p:sp>
        <p:nvSpPr>
          <p:cNvPr id="26" name="Текст 25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uk-UA" dirty="0" smtClean="0"/>
              <a:t>Звук довго досягає максимуму</a:t>
            </a:r>
            <a:endParaRPr lang="uk-UA" dirty="0"/>
          </a:p>
        </p:txBody>
      </p:sp>
      <p:sp>
        <p:nvSpPr>
          <p:cNvPr id="27" name="Текст 26"/>
          <p:cNvSpPr>
            <a:spLocks noGrp="1"/>
          </p:cNvSpPr>
          <p:nvPr>
            <p:ph type="body" idx="1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uk-UA" dirty="0" smtClean="0"/>
              <a:t>Високе значення атаки</a:t>
            </a:r>
            <a:endParaRPr lang="uk-UA" dirty="0"/>
          </a:p>
        </p:txBody>
      </p:sp>
      <p:sp>
        <p:nvSpPr>
          <p:cNvPr id="29" name="Текст 28"/>
          <p:cNvSpPr>
            <a:spLocks noGrp="1"/>
          </p:cNvSpPr>
          <p:nvPr>
            <p:ph type="body" idx="3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uk-UA" dirty="0" smtClean="0"/>
              <a:t>Звук швидко досягає максимуму</a:t>
            </a:r>
            <a:endParaRPr lang="uk-UA" dirty="0"/>
          </a:p>
        </p:txBody>
      </p:sp>
      <p:sp>
        <p:nvSpPr>
          <p:cNvPr id="30" name="Текст 29"/>
          <p:cNvSpPr>
            <a:spLocks noGrp="1"/>
          </p:cNvSpPr>
          <p:nvPr>
            <p:ph type="body" idx="3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uk-UA" dirty="0" smtClean="0"/>
              <a:t>Низьке значення атаки</a:t>
            </a:r>
            <a:endParaRPr lang="uk-UA" dirty="0"/>
          </a:p>
        </p:txBody>
      </p:sp>
      <p:sp>
        <p:nvSpPr>
          <p:cNvPr id="32" name="Текст 31"/>
          <p:cNvSpPr>
            <a:spLocks noGrp="1"/>
          </p:cNvSpPr>
          <p:nvPr>
            <p:ph type="body" idx="37"/>
          </p:nvPr>
        </p:nvSpPr>
        <p:spPr/>
        <p:txBody>
          <a:bodyPr>
            <a:normAutofit fontScale="77500" lnSpcReduction="20000"/>
          </a:bodyPr>
          <a:lstStyle/>
          <a:p>
            <a:r>
              <a:rPr lang="uk-UA" dirty="0" smtClean="0"/>
              <a:t>Звук гучний, поки затиснута клавіша</a:t>
            </a:r>
            <a:endParaRPr lang="uk-UA" dirty="0"/>
          </a:p>
        </p:txBody>
      </p:sp>
      <p:sp>
        <p:nvSpPr>
          <p:cNvPr id="33" name="Текст 32"/>
          <p:cNvSpPr>
            <a:spLocks noGrp="1"/>
          </p:cNvSpPr>
          <p:nvPr>
            <p:ph type="body" idx="38"/>
          </p:nvPr>
        </p:nvSpPr>
        <p:spPr/>
        <p:txBody>
          <a:bodyPr>
            <a:normAutofit fontScale="70000" lnSpcReduction="20000"/>
          </a:bodyPr>
          <a:lstStyle/>
          <a:p>
            <a:r>
              <a:rPr lang="uk-UA" dirty="0" smtClean="0"/>
              <a:t>Високе значення підтримки</a:t>
            </a:r>
            <a:endParaRPr lang="uk-UA" dirty="0"/>
          </a:p>
        </p:txBody>
      </p:sp>
      <p:sp>
        <p:nvSpPr>
          <p:cNvPr id="35" name="Текст 34"/>
          <p:cNvSpPr>
            <a:spLocks noGrp="1"/>
          </p:cNvSpPr>
          <p:nvPr>
            <p:ph type="body" idx="4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uk-UA" dirty="0" smtClean="0"/>
              <a:t>Звук тихіший, поки затиснута клавіша</a:t>
            </a:r>
            <a:endParaRPr lang="uk-UA" dirty="0"/>
          </a:p>
        </p:txBody>
      </p:sp>
      <p:sp>
        <p:nvSpPr>
          <p:cNvPr id="36" name="Текст 35"/>
          <p:cNvSpPr>
            <a:spLocks noGrp="1"/>
          </p:cNvSpPr>
          <p:nvPr>
            <p:ph type="body" idx="4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uk-UA" dirty="0" smtClean="0"/>
              <a:t>Низьке значення підтримки</a:t>
            </a:r>
            <a:endParaRPr lang="uk-UA" dirty="0"/>
          </a:p>
        </p:txBody>
      </p:sp>
      <p:sp>
        <p:nvSpPr>
          <p:cNvPr id="38" name="Текст 37"/>
          <p:cNvSpPr>
            <a:spLocks noGrp="1"/>
          </p:cNvSpPr>
          <p:nvPr>
            <p:ph type="body" idx="43"/>
          </p:nvPr>
        </p:nvSpPr>
        <p:spPr>
          <a:xfrm>
            <a:off x="9453870" y="3372939"/>
            <a:ext cx="2297722" cy="2505781"/>
          </a:xfrm>
        </p:spPr>
        <p:txBody>
          <a:bodyPr/>
          <a:lstStyle/>
          <a:p>
            <a:r>
              <a:rPr lang="uk-UA" dirty="0" smtClean="0"/>
              <a:t>Також тут високе значення атаки, це добре помітно і тому це хороший приклад роботи </a:t>
            </a:r>
            <a:r>
              <a:rPr lang="en-US" dirty="0" smtClean="0"/>
              <a:t>ADSR.</a:t>
            </a:r>
            <a:endParaRPr lang="uk-UA" dirty="0"/>
          </a:p>
        </p:txBody>
      </p:sp>
      <p:sp>
        <p:nvSpPr>
          <p:cNvPr id="39" name="Текст 38"/>
          <p:cNvSpPr>
            <a:spLocks noGrp="1"/>
          </p:cNvSpPr>
          <p:nvPr>
            <p:ph type="body" idx="4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uk-UA" dirty="0" smtClean="0"/>
              <a:t>Високе значення згасання </a:t>
            </a:r>
            <a:endParaRPr lang="uk-UA" dirty="0"/>
          </a:p>
        </p:txBody>
      </p:sp>
      <p:pic>
        <p:nvPicPr>
          <p:cNvPr id="44" name="12_high-attac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50809" y="3019877"/>
            <a:ext cx="706123" cy="706123"/>
          </a:xfrm>
          <a:prstGeom prst="rect">
            <a:avLst/>
          </a:prstGeom>
        </p:spPr>
      </p:pic>
      <p:sp>
        <p:nvSpPr>
          <p:cNvPr id="45" name="Овал 44"/>
          <p:cNvSpPr/>
          <p:nvPr/>
        </p:nvSpPr>
        <p:spPr>
          <a:xfrm>
            <a:off x="713301" y="2786903"/>
            <a:ext cx="1092885" cy="109288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/>
          </a:p>
        </p:txBody>
      </p:sp>
      <p:sp>
        <p:nvSpPr>
          <p:cNvPr id="47" name="Овал 46"/>
          <p:cNvSpPr/>
          <p:nvPr/>
        </p:nvSpPr>
        <p:spPr>
          <a:xfrm>
            <a:off x="757427" y="4198661"/>
            <a:ext cx="1092885" cy="109288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/>
          </a:p>
        </p:txBody>
      </p:sp>
      <p:pic>
        <p:nvPicPr>
          <p:cNvPr id="48" name="12_low-attac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50809" y="4400675"/>
            <a:ext cx="728464" cy="728464"/>
          </a:xfrm>
          <a:prstGeom prst="rect">
            <a:avLst/>
          </a:prstGeom>
        </p:spPr>
      </p:pic>
      <p:sp>
        <p:nvSpPr>
          <p:cNvPr id="49" name="Овал 48"/>
          <p:cNvSpPr/>
          <p:nvPr/>
        </p:nvSpPr>
        <p:spPr>
          <a:xfrm>
            <a:off x="8203004" y="2778399"/>
            <a:ext cx="1092885" cy="109288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/>
          </a:p>
        </p:txBody>
      </p:sp>
      <p:sp>
        <p:nvSpPr>
          <p:cNvPr id="50" name="Овал 49"/>
          <p:cNvSpPr/>
          <p:nvPr/>
        </p:nvSpPr>
        <p:spPr>
          <a:xfrm>
            <a:off x="4480990" y="4170010"/>
            <a:ext cx="1092885" cy="109288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/>
          </a:p>
        </p:txBody>
      </p:sp>
      <p:sp>
        <p:nvSpPr>
          <p:cNvPr id="51" name="Овал 50"/>
          <p:cNvSpPr/>
          <p:nvPr/>
        </p:nvSpPr>
        <p:spPr>
          <a:xfrm>
            <a:off x="4486741" y="2786902"/>
            <a:ext cx="1092885" cy="109288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/>
          </a:p>
        </p:txBody>
      </p:sp>
      <p:pic>
        <p:nvPicPr>
          <p:cNvPr id="52" name="12_high-sustain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75456" y="2983044"/>
            <a:ext cx="718238" cy="718238"/>
          </a:xfrm>
          <a:prstGeom prst="rect">
            <a:avLst/>
          </a:prstGeom>
        </p:spPr>
      </p:pic>
      <p:pic>
        <p:nvPicPr>
          <p:cNvPr id="53" name="12_low-sustain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60788" y="4319834"/>
            <a:ext cx="817025" cy="817025"/>
          </a:xfrm>
          <a:prstGeom prst="rect">
            <a:avLst/>
          </a:prstGeom>
        </p:spPr>
      </p:pic>
      <p:pic>
        <p:nvPicPr>
          <p:cNvPr id="54" name="12_pad(long_release)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33129" y="2983044"/>
            <a:ext cx="710871" cy="7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6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528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2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148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812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Unison</a:t>
            </a:r>
            <a:endParaRPr lang="uk-UA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Повторення одного і того самого звуку на кілька «голосів», або з однаковою висотою, або з різницею в 1 октаву.</a:t>
            </a:r>
            <a:endParaRPr lang="uk-UA" dirty="0"/>
          </a:p>
        </p:txBody>
      </p:sp>
      <p:sp>
        <p:nvSpPr>
          <p:cNvPr id="68" name="Текст 67"/>
          <p:cNvSpPr>
            <a:spLocks noGrp="1"/>
          </p:cNvSpPr>
          <p:nvPr>
            <p:ph type="body" idx="27"/>
          </p:nvPr>
        </p:nvSpPr>
        <p:spPr>
          <a:xfrm>
            <a:off x="631267" y="3263417"/>
            <a:ext cx="3164671" cy="2539177"/>
          </a:xfrm>
        </p:spPr>
        <p:txBody>
          <a:bodyPr>
            <a:normAutofit/>
          </a:bodyPr>
          <a:lstStyle/>
          <a:p>
            <a:r>
              <a:rPr lang="uk-UA" dirty="0" smtClean="0"/>
              <a:t>Цей звук має багатоголосу текстуру через те, що використовується техніка «</a:t>
            </a:r>
            <a:r>
              <a:rPr lang="en-US" dirty="0" smtClean="0"/>
              <a:t>detuning</a:t>
            </a:r>
            <a:r>
              <a:rPr lang="uk-UA" dirty="0" smtClean="0"/>
              <a:t>» («</a:t>
            </a:r>
            <a:r>
              <a:rPr lang="uk-UA" dirty="0" err="1" smtClean="0"/>
              <a:t>розстроювання</a:t>
            </a:r>
            <a:r>
              <a:rPr lang="uk-UA" dirty="0" smtClean="0"/>
              <a:t>») – дрібних змін основного тону у не основних голосах.</a:t>
            </a:r>
          </a:p>
          <a:p>
            <a:r>
              <a:rPr lang="uk-UA" dirty="0" smtClean="0"/>
              <a:t>Також можливі інші, більш тонкі налаштування індивідуальних голосів.</a:t>
            </a:r>
            <a:endParaRPr lang="uk-UA" dirty="0"/>
          </a:p>
        </p:txBody>
      </p:sp>
      <p:pic>
        <p:nvPicPr>
          <p:cNvPr id="73" name="13_looperman_unison_examp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6585" y="707529"/>
            <a:ext cx="2138794" cy="2138794"/>
          </a:xfrm>
          <a:prstGeom prst="rect">
            <a:avLst/>
          </a:prstGeom>
        </p:spPr>
      </p:pic>
      <p:pic>
        <p:nvPicPr>
          <p:cNvPr id="18434" name="Picture 2" descr="MUnison interface settings for unison eff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97" y="2577520"/>
            <a:ext cx="641637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28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15</a:t>
            </a:fld>
            <a:endParaRPr lang="ru-RU" noProof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Фільтри</a:t>
            </a:r>
            <a:endParaRPr lang="uk-UA" dirty="0"/>
          </a:p>
        </p:txBody>
      </p:sp>
      <p:sp>
        <p:nvSpPr>
          <p:cNvPr id="19" name="Текст 18"/>
          <p:cNvSpPr>
            <a:spLocks noGrp="1"/>
          </p:cNvSpPr>
          <p:nvPr>
            <p:ph type="body" idx="1"/>
          </p:nvPr>
        </p:nvSpPr>
        <p:spPr>
          <a:xfrm>
            <a:off x="6400316" y="1625821"/>
            <a:ext cx="5392879" cy="861005"/>
          </a:xfrm>
        </p:spPr>
        <p:txBody>
          <a:bodyPr>
            <a:normAutofit/>
          </a:bodyPr>
          <a:lstStyle/>
          <a:p>
            <a:r>
              <a:rPr lang="uk-UA" dirty="0" smtClean="0"/>
              <a:t>Є надзвичайно важливим інструментом керування звуком, бо за їх допомогою буквально обрізаються непотрібні частоти.</a:t>
            </a:r>
            <a:endParaRPr lang="uk-UA" dirty="0"/>
          </a:p>
        </p:txBody>
      </p:sp>
      <p:sp>
        <p:nvSpPr>
          <p:cNvPr id="21" name="Текст 20"/>
          <p:cNvSpPr>
            <a:spLocks noGrp="1"/>
          </p:cNvSpPr>
          <p:nvPr>
            <p:ph type="body" idx="14"/>
          </p:nvPr>
        </p:nvSpPr>
        <p:spPr>
          <a:xfrm>
            <a:off x="2867262" y="3761772"/>
            <a:ext cx="2670048" cy="640080"/>
          </a:xfrm>
        </p:spPr>
        <p:txBody>
          <a:bodyPr/>
          <a:lstStyle/>
          <a:p>
            <a:r>
              <a:rPr lang="uk-UA" dirty="0" smtClean="0"/>
              <a:t>Фільтр, який пропускає частоти, вище заданої.</a:t>
            </a:r>
            <a:endParaRPr lang="uk-UA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6"/>
          </p:nvPr>
        </p:nvSpPr>
        <p:spPr>
          <a:xfrm>
            <a:off x="778643" y="3761772"/>
            <a:ext cx="1209357" cy="640080"/>
          </a:xfrm>
        </p:spPr>
        <p:txBody>
          <a:bodyPr/>
          <a:lstStyle/>
          <a:p>
            <a:r>
              <a:rPr lang="en-US" dirty="0" smtClean="0"/>
              <a:t>High-pass filter</a:t>
            </a:r>
            <a:endParaRPr lang="uk-UA" dirty="0"/>
          </a:p>
        </p:txBody>
      </p:sp>
      <p:sp>
        <p:nvSpPr>
          <p:cNvPr id="24" name="Текст 23"/>
          <p:cNvSpPr>
            <a:spLocks noGrp="1"/>
          </p:cNvSpPr>
          <p:nvPr>
            <p:ph type="body" idx="17"/>
          </p:nvPr>
        </p:nvSpPr>
        <p:spPr>
          <a:xfrm>
            <a:off x="2867262" y="4897540"/>
            <a:ext cx="2670048" cy="640080"/>
          </a:xfrm>
        </p:spPr>
        <p:txBody>
          <a:bodyPr/>
          <a:lstStyle/>
          <a:p>
            <a:r>
              <a:rPr lang="uk-UA" dirty="0" smtClean="0"/>
              <a:t>Фільтр, який пропускає частоти, нижчі за задану.</a:t>
            </a:r>
            <a:endParaRPr lang="uk-UA" dirty="0"/>
          </a:p>
        </p:txBody>
      </p:sp>
      <p:sp>
        <p:nvSpPr>
          <p:cNvPr id="26" name="Текст 25"/>
          <p:cNvSpPr>
            <a:spLocks noGrp="1"/>
          </p:cNvSpPr>
          <p:nvPr>
            <p:ph type="body" idx="19"/>
          </p:nvPr>
        </p:nvSpPr>
        <p:spPr>
          <a:xfrm>
            <a:off x="778643" y="4897540"/>
            <a:ext cx="1209357" cy="640080"/>
          </a:xfrm>
        </p:spPr>
        <p:txBody>
          <a:bodyPr/>
          <a:lstStyle/>
          <a:p>
            <a:r>
              <a:rPr lang="en-US" dirty="0" smtClean="0"/>
              <a:t>Low-pass filter</a:t>
            </a:r>
            <a:endParaRPr lang="uk-UA" dirty="0"/>
          </a:p>
        </p:txBody>
      </p:sp>
      <p:sp>
        <p:nvSpPr>
          <p:cNvPr id="27" name="Текст 26"/>
          <p:cNvSpPr>
            <a:spLocks noGrp="1"/>
          </p:cNvSpPr>
          <p:nvPr>
            <p:ph type="body" idx="20"/>
          </p:nvPr>
        </p:nvSpPr>
        <p:spPr>
          <a:xfrm>
            <a:off x="8496219" y="3761772"/>
            <a:ext cx="2670048" cy="640080"/>
          </a:xfrm>
        </p:spPr>
        <p:txBody>
          <a:bodyPr/>
          <a:lstStyle/>
          <a:p>
            <a:r>
              <a:rPr lang="uk-UA" dirty="0" smtClean="0"/>
              <a:t>Фільтри високих та низьких частот водночас</a:t>
            </a:r>
            <a:endParaRPr lang="uk-UA" dirty="0"/>
          </a:p>
        </p:txBody>
      </p:sp>
      <p:sp>
        <p:nvSpPr>
          <p:cNvPr id="29" name="Текст 28"/>
          <p:cNvSpPr>
            <a:spLocks noGrp="1"/>
          </p:cNvSpPr>
          <p:nvPr>
            <p:ph type="body" idx="22"/>
          </p:nvPr>
        </p:nvSpPr>
        <p:spPr>
          <a:xfrm>
            <a:off x="6407600" y="3761772"/>
            <a:ext cx="1209357" cy="640080"/>
          </a:xfrm>
        </p:spPr>
        <p:txBody>
          <a:bodyPr/>
          <a:lstStyle/>
          <a:p>
            <a:r>
              <a:rPr lang="en-US" dirty="0" smtClean="0"/>
              <a:t>Band-pass filter</a:t>
            </a:r>
            <a:endParaRPr lang="uk-UA" dirty="0"/>
          </a:p>
        </p:txBody>
      </p:sp>
      <p:sp>
        <p:nvSpPr>
          <p:cNvPr id="30" name="Текст 29"/>
          <p:cNvSpPr>
            <a:spLocks noGrp="1"/>
          </p:cNvSpPr>
          <p:nvPr>
            <p:ph type="body" idx="23"/>
          </p:nvPr>
        </p:nvSpPr>
        <p:spPr>
          <a:xfrm>
            <a:off x="8496219" y="4897540"/>
            <a:ext cx="2670048" cy="640080"/>
          </a:xfrm>
        </p:spPr>
        <p:txBody>
          <a:bodyPr/>
          <a:lstStyle/>
          <a:p>
            <a:r>
              <a:rPr lang="uk-UA" dirty="0" smtClean="0"/>
              <a:t>Трошки посилює вищі за задане і трошки знижує нижчі за задану</a:t>
            </a:r>
            <a:r>
              <a:rPr lang="uk-UA" dirty="0"/>
              <a:t> </a:t>
            </a:r>
            <a:r>
              <a:rPr lang="uk-UA" dirty="0" smtClean="0"/>
              <a:t>частоту.</a:t>
            </a:r>
            <a:endParaRPr lang="uk-UA" dirty="0"/>
          </a:p>
        </p:txBody>
      </p:sp>
      <p:sp>
        <p:nvSpPr>
          <p:cNvPr id="32" name="Текст 31"/>
          <p:cNvSpPr>
            <a:spLocks noGrp="1"/>
          </p:cNvSpPr>
          <p:nvPr>
            <p:ph type="body" idx="25"/>
          </p:nvPr>
        </p:nvSpPr>
        <p:spPr>
          <a:xfrm>
            <a:off x="6407600" y="4897540"/>
            <a:ext cx="1209357" cy="640080"/>
          </a:xfrm>
        </p:spPr>
        <p:txBody>
          <a:bodyPr/>
          <a:lstStyle/>
          <a:p>
            <a:r>
              <a:rPr lang="en-US" dirty="0" smtClean="0"/>
              <a:t>Shelf filter</a:t>
            </a:r>
            <a:endParaRPr lang="uk-UA" dirty="0"/>
          </a:p>
        </p:txBody>
      </p:sp>
      <p:pic>
        <p:nvPicPr>
          <p:cNvPr id="33" name="14_hifh_pass_top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99041" y="3683095"/>
            <a:ext cx="669854" cy="669854"/>
          </a:xfrm>
          <a:prstGeom prst="rect">
            <a:avLst/>
          </a:prstGeom>
        </p:spPr>
      </p:pic>
      <p:pic>
        <p:nvPicPr>
          <p:cNvPr id="34" name="14_with_low_filt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75752" y="4653858"/>
            <a:ext cx="487363" cy="487363"/>
          </a:xfrm>
          <a:prstGeom prst="rect">
            <a:avLst/>
          </a:prstGeom>
        </p:spPr>
      </p:pic>
      <p:pic>
        <p:nvPicPr>
          <p:cNvPr id="35" name="14_without_low_filter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84725" y="5225904"/>
            <a:ext cx="487363" cy="487363"/>
          </a:xfrm>
          <a:prstGeom prst="rect">
            <a:avLst/>
          </a:prstGeom>
        </p:spPr>
      </p:pic>
      <p:pic>
        <p:nvPicPr>
          <p:cNvPr id="36" name="14_with_band-pass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774740" y="3666375"/>
            <a:ext cx="596115" cy="596115"/>
          </a:xfrm>
          <a:prstGeom prst="rect">
            <a:avLst/>
          </a:prstGeom>
        </p:spPr>
      </p:pic>
      <p:pic>
        <p:nvPicPr>
          <p:cNvPr id="37" name="14_vocal-shelf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714932" y="4854308"/>
            <a:ext cx="683312" cy="683312"/>
          </a:xfrm>
          <a:prstGeom prst="rect">
            <a:avLst/>
          </a:prstGeom>
        </p:spPr>
      </p:pic>
      <p:pic>
        <p:nvPicPr>
          <p:cNvPr id="17410" name="Picture 2" descr="Low pass filter in FabFilter Pro Q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4" y="1818870"/>
            <a:ext cx="2365416" cy="14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igh pass filter in FabFilter Pro Q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8" y="340843"/>
            <a:ext cx="2251811" cy="141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telephone effec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79" y="338227"/>
            <a:ext cx="2544931" cy="137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igh shelf in Pro Q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39" y="1818870"/>
            <a:ext cx="2264272" cy="141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5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8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489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2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8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2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43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52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LFO</a:t>
            </a:r>
            <a:endParaRPr lang="uk-UA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Low frequency oscillator – </a:t>
            </a:r>
            <a:r>
              <a:rPr lang="uk-UA" sz="1800" dirty="0"/>
              <a:t>генератор низьких частот, який підключається до управління певною характеристикою звуку. 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16</a:t>
            </a:fld>
            <a:endParaRPr lang="ru-RU" noProof="0"/>
          </a:p>
        </p:txBody>
      </p:sp>
      <p:sp>
        <p:nvSpPr>
          <p:cNvPr id="31" name="Текст 30"/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uk-UA" dirty="0" smtClean="0"/>
              <a:t>Ефект </a:t>
            </a:r>
            <a:r>
              <a:rPr lang="uk-UA" dirty="0" err="1" smtClean="0"/>
              <a:t>вібрато</a:t>
            </a:r>
            <a:endParaRPr lang="uk-UA" dirty="0"/>
          </a:p>
        </p:txBody>
      </p:sp>
      <p:sp>
        <p:nvSpPr>
          <p:cNvPr id="32" name="Рисунок 31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3" name="Рисунок 32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34" name="Рисунок 33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35" name="Текст 34"/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r>
              <a:rPr lang="uk-UA" dirty="0" smtClean="0"/>
              <a:t>Коливання амплітуди звуку</a:t>
            </a:r>
            <a:endParaRPr lang="uk-UA" dirty="0"/>
          </a:p>
        </p:txBody>
      </p:sp>
      <p:sp>
        <p:nvSpPr>
          <p:cNvPr id="37" name="Текст 36"/>
          <p:cNvSpPr>
            <a:spLocks noGrp="1"/>
          </p:cNvSpPr>
          <p:nvPr>
            <p:ph type="body" idx="38"/>
          </p:nvPr>
        </p:nvSpPr>
        <p:spPr/>
        <p:txBody>
          <a:bodyPr/>
          <a:lstStyle/>
          <a:p>
            <a:r>
              <a:rPr lang="uk-UA" dirty="0" smtClean="0"/>
              <a:t>Ефект тремоло</a:t>
            </a:r>
            <a:endParaRPr lang="uk-UA" dirty="0"/>
          </a:p>
        </p:txBody>
      </p:sp>
      <p:sp>
        <p:nvSpPr>
          <p:cNvPr id="38" name="Текст 37"/>
          <p:cNvSpPr>
            <a:spLocks noGrp="1"/>
          </p:cNvSpPr>
          <p:nvPr>
            <p:ph type="body" idx="39"/>
          </p:nvPr>
        </p:nvSpPr>
        <p:spPr>
          <a:xfrm>
            <a:off x="4307080" y="4227230"/>
            <a:ext cx="4388537" cy="319134"/>
          </a:xfrm>
        </p:spPr>
        <p:txBody>
          <a:bodyPr/>
          <a:lstStyle/>
          <a:p>
            <a:r>
              <a:rPr lang="uk-UA" dirty="0" smtClean="0"/>
              <a:t>Коливання частоти (висоти)</a:t>
            </a:r>
            <a:endParaRPr lang="uk-UA" dirty="0"/>
          </a:p>
        </p:txBody>
      </p:sp>
      <p:sp>
        <p:nvSpPr>
          <p:cNvPr id="40" name="Текст 39"/>
          <p:cNvSpPr>
            <a:spLocks noGrp="1"/>
          </p:cNvSpPr>
          <p:nvPr>
            <p:ph type="body" idx="41"/>
          </p:nvPr>
        </p:nvSpPr>
        <p:spPr/>
        <p:txBody>
          <a:bodyPr/>
          <a:lstStyle/>
          <a:p>
            <a:r>
              <a:rPr lang="uk-UA" dirty="0" smtClean="0"/>
              <a:t>Ефект </a:t>
            </a:r>
            <a:r>
              <a:rPr lang="uk-UA" dirty="0" err="1" smtClean="0"/>
              <a:t>вібрато</a:t>
            </a:r>
            <a:endParaRPr lang="uk-UA" dirty="0"/>
          </a:p>
        </p:txBody>
      </p:sp>
      <p:pic>
        <p:nvPicPr>
          <p:cNvPr id="25" name="15_tremolo-e-piano-chords_111bpm_F_majo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69561" y="1705068"/>
            <a:ext cx="1108150" cy="1108150"/>
          </a:xfrm>
          <a:prstGeom prst="rect">
            <a:avLst/>
          </a:prstGeom>
        </p:spPr>
      </p:pic>
      <p:pic>
        <p:nvPicPr>
          <p:cNvPr id="26" name="15_vibrato_alien-fx-vibrato-long-loop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88270" y="1644193"/>
            <a:ext cx="1099604" cy="1099604"/>
          </a:xfrm>
          <a:prstGeom prst="rect">
            <a:avLst/>
          </a:prstGeom>
        </p:spPr>
      </p:pic>
      <p:pic>
        <p:nvPicPr>
          <p:cNvPr id="27" name="15_vibrato_electricity-synth-lead-vibrato_120bpm_G#_minor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70947" y="1686210"/>
            <a:ext cx="1057587" cy="10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46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17</a:t>
            </a:fld>
            <a:endParaRPr lang="ru-RU" noProof="0"/>
          </a:p>
        </p:txBody>
      </p:sp>
      <p:sp>
        <p:nvSpPr>
          <p:cNvPr id="25" name="Заголовок 2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4000" dirty="0" smtClean="0"/>
              <a:t>Адитивний синтез</a:t>
            </a:r>
            <a:endParaRPr lang="uk-UA" sz="4000" dirty="0"/>
          </a:p>
        </p:txBody>
      </p:sp>
      <p:sp>
        <p:nvSpPr>
          <p:cNvPr id="27" name="Текст 26"/>
          <p:cNvSpPr>
            <a:spLocks noGrp="1"/>
          </p:cNvSpPr>
          <p:nvPr>
            <p:ph type="body" idx="1"/>
          </p:nvPr>
        </p:nvSpPr>
        <p:spPr>
          <a:xfrm>
            <a:off x="6117347" y="2309485"/>
            <a:ext cx="5292725" cy="978407"/>
          </a:xfrm>
        </p:spPr>
        <p:txBody>
          <a:bodyPr>
            <a:normAutofit fontScale="92500" lnSpcReduction="20000"/>
          </a:bodyPr>
          <a:lstStyle/>
          <a:p>
            <a:r>
              <a:rPr lang="uk-UA" sz="2000" dirty="0" smtClean="0"/>
              <a:t>Додавання синусоїд-</a:t>
            </a:r>
            <a:r>
              <a:rPr lang="uk-UA" sz="2000" dirty="0" err="1" smtClean="0"/>
              <a:t>гармонік</a:t>
            </a:r>
            <a:r>
              <a:rPr lang="uk-UA" sz="2000" dirty="0" smtClean="0"/>
              <a:t> до основного тону чистої синусоїди для створення потрібного тембру звуку. Чим більше </a:t>
            </a:r>
            <a:r>
              <a:rPr lang="uk-UA" sz="2000" dirty="0" err="1" smtClean="0"/>
              <a:t>гармонік</a:t>
            </a:r>
            <a:r>
              <a:rPr lang="uk-UA" sz="2000" dirty="0" smtClean="0"/>
              <a:t>, тим «багатшим» і водночас «різким» буде звук.</a:t>
            </a:r>
            <a:endParaRPr lang="uk-UA" sz="2000" dirty="0"/>
          </a:p>
        </p:txBody>
      </p:sp>
      <p:pic>
        <p:nvPicPr>
          <p:cNvPr id="19460" name="Picture 4" descr="https://upload.wikimedia.org/wikipedia/commons/b/b1/SSsquarepartia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04" y="320463"/>
            <a:ext cx="3992155" cy="57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8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18</a:t>
            </a:fld>
            <a:endParaRPr lang="ru-RU" noProof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Субтрактивний</a:t>
            </a:r>
            <a:r>
              <a:rPr lang="uk-UA" dirty="0" smtClean="0"/>
              <a:t> синтез</a:t>
            </a:r>
            <a:endParaRPr lang="uk-UA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6117347" y="1976199"/>
            <a:ext cx="5292725" cy="978407"/>
          </a:xfrm>
        </p:spPr>
        <p:txBody>
          <a:bodyPr/>
          <a:lstStyle/>
          <a:p>
            <a:r>
              <a:rPr lang="uk-UA" dirty="0" smtClean="0"/>
              <a:t>Виділення потрібних частот із початкового звуку (часто якогось шуму) за допомогою фільтрів.</a:t>
            </a:r>
            <a:r>
              <a:rPr lang="en-US" dirty="0" smtClean="0"/>
              <a:t> </a:t>
            </a:r>
            <a:endParaRPr lang="uk-UA" dirty="0"/>
          </a:p>
        </p:txBody>
      </p:sp>
      <p:pic>
        <p:nvPicPr>
          <p:cNvPr id="20482" name="Picture 2" descr="Sound Design: Subtractive vs Additive Synthesis - Omega Recording Stud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4" y="928885"/>
            <a:ext cx="5352267" cy="449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19</a:t>
            </a:fld>
            <a:endParaRPr lang="ru-RU" noProof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Метод таблиць хвиль</a:t>
            </a:r>
            <a:endParaRPr lang="uk-UA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Метод синтезу, за якого під час відтворення звуку форма хвилі плавно змінюється з однієї на іншу.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1" name="Текст 10"/>
          <p:cNvSpPr>
            <a:spLocks noGrp="1"/>
          </p:cNvSpPr>
          <p:nvPr>
            <p:ph type="body" idx="3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21508" name="Picture 4" descr="Ten Of The Best: Wavetable Soft Synths - Attack Magaz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46" y="2604228"/>
            <a:ext cx="6660810" cy="324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s://www.edmprod.com/wp-content/uploads/2021/06/Screen-Shot-2021-06-25-at-12.22.10-p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0" y="425795"/>
            <a:ext cx="4594296" cy="53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18_wavetableBass-Examp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16560" y="399542"/>
            <a:ext cx="787023" cy="7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Теорія звуку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ДД.ММ.20ГГ</a:t>
            </a:r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74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 smtClean="0"/>
              <a:t>ДД.ММ.20XX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20</a:t>
            </a:fld>
            <a:endParaRPr lang="ru-RU" noProof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096000" y="707529"/>
            <a:ext cx="5314072" cy="569086"/>
          </a:xfrm>
        </p:spPr>
        <p:txBody>
          <a:bodyPr>
            <a:normAutofit/>
          </a:bodyPr>
          <a:lstStyle/>
          <a:p>
            <a:r>
              <a:rPr lang="en-US" dirty="0" smtClean="0"/>
              <a:t>FM/AM</a:t>
            </a:r>
            <a:endParaRPr lang="uk-UA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uk-UA" dirty="0" smtClean="0"/>
              <a:t>ЦІ 2 методи потребують 2 генераторів частоти – один із них зветься носієм, інший модулятором. Модулятор управляє зміною певного параметра носія.</a:t>
            </a:r>
            <a:endParaRPr lang="uk-UA" dirty="0"/>
          </a:p>
        </p:txBody>
      </p:sp>
      <p:sp>
        <p:nvSpPr>
          <p:cNvPr id="8" name="Текст 7"/>
          <p:cNvSpPr>
            <a:spLocks noGrp="1"/>
          </p:cNvSpPr>
          <p:nvPr>
            <p:ph type="body" idx="27"/>
          </p:nvPr>
        </p:nvSpPr>
        <p:spPr>
          <a:xfrm>
            <a:off x="6096000" y="4092227"/>
            <a:ext cx="4817836" cy="2248846"/>
          </a:xfrm>
        </p:spPr>
        <p:txBody>
          <a:bodyPr/>
          <a:lstStyle/>
          <a:p>
            <a:r>
              <a:rPr lang="en-US" dirty="0"/>
              <a:t>FM – </a:t>
            </a:r>
            <a:r>
              <a:rPr lang="uk-UA" dirty="0"/>
              <a:t>метод модуляції частоти, виникає у </a:t>
            </a:r>
            <a:r>
              <a:rPr lang="uk-UA" dirty="0" smtClean="0"/>
              <a:t>випадку, коли модулятор управляє частотою носія. При низькій частоті модулятора це зветься </a:t>
            </a:r>
            <a:r>
              <a:rPr lang="en-US" dirty="0" smtClean="0"/>
              <a:t>LFO</a:t>
            </a:r>
            <a:r>
              <a:rPr lang="uk-UA" dirty="0" smtClean="0"/>
              <a:t>, але при її збільшенні в якийсь момент модулятор починає спотворювати звук носія, і у цьому звуці таким чиною додаються гармоніки до кожної чистої частоти носія.</a:t>
            </a:r>
            <a:endParaRPr lang="en-US" dirty="0"/>
          </a:p>
        </p:txBody>
      </p:sp>
      <p:sp>
        <p:nvSpPr>
          <p:cNvPr id="10" name="Текст 9"/>
          <p:cNvSpPr>
            <a:spLocks noGrp="1"/>
          </p:cNvSpPr>
          <p:nvPr>
            <p:ph type="body" idx="30"/>
          </p:nvPr>
        </p:nvSpPr>
        <p:spPr>
          <a:xfrm>
            <a:off x="6098827" y="2764614"/>
            <a:ext cx="5311245" cy="2248846"/>
          </a:xfrm>
        </p:spPr>
        <p:txBody>
          <a:bodyPr/>
          <a:lstStyle/>
          <a:p>
            <a:r>
              <a:rPr lang="en-US" dirty="0" smtClean="0"/>
              <a:t>AM</a:t>
            </a:r>
            <a:r>
              <a:rPr lang="uk-UA" dirty="0" smtClean="0"/>
              <a:t> – метод модуляції амплітуди, тобто тут модулятор управляє гучністю носія. За високої частоти модулятора, звук носія теж починає спотворюватись і з’являються гармоніки до його частот, але тут виникають інші залежності між характеристиками носія і модулятора.</a:t>
            </a:r>
            <a:endParaRPr lang="uk-UA" dirty="0"/>
          </a:p>
        </p:txBody>
      </p:sp>
      <p:pic>
        <p:nvPicPr>
          <p:cNvPr id="22534" name="Picture 6" descr="What's the difference between amplitude modulation and phase modulation? - 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5" y="707529"/>
            <a:ext cx="5248275" cy="49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2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21</a:t>
            </a:fld>
            <a:endParaRPr lang="ru-RU" noProof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Гранулярний синтез</a:t>
            </a:r>
            <a:endParaRPr lang="uk-UA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955889" y="1276615"/>
            <a:ext cx="4560607" cy="4049947"/>
          </a:xfrm>
        </p:spPr>
        <p:txBody>
          <a:bodyPr/>
          <a:lstStyle/>
          <a:p>
            <a:r>
              <a:rPr lang="uk-UA" dirty="0" smtClean="0"/>
              <a:t>Цей вид синтезу працює з </a:t>
            </a:r>
            <a:r>
              <a:rPr lang="uk-UA" dirty="0" err="1" smtClean="0"/>
              <a:t>семплами</a:t>
            </a:r>
            <a:r>
              <a:rPr lang="uk-UA" dirty="0" smtClean="0"/>
              <a:t>, а не генерує звук сам.</a:t>
            </a:r>
          </a:p>
          <a:p>
            <a:pPr marL="342900" indent="-342900">
              <a:buAutoNum type="arabicPeriod"/>
            </a:pPr>
            <a:r>
              <a:rPr lang="uk-UA" dirty="0" smtClean="0"/>
              <a:t>Оригінальний </a:t>
            </a:r>
            <a:r>
              <a:rPr lang="uk-UA" dirty="0" err="1" smtClean="0"/>
              <a:t>семпл</a:t>
            </a:r>
            <a:r>
              <a:rPr lang="uk-UA" dirty="0" smtClean="0"/>
              <a:t> розбирається на гранули.</a:t>
            </a:r>
          </a:p>
          <a:p>
            <a:pPr marL="342900" indent="-342900">
              <a:buAutoNum type="arabicPeriod"/>
            </a:pPr>
            <a:r>
              <a:rPr lang="uk-UA" dirty="0" smtClean="0"/>
              <a:t>Гранули можуть редагуватись, мінятись місцями, накладатись одна на одну, змінювати гучність і ще багато чого.</a:t>
            </a:r>
          </a:p>
          <a:p>
            <a:pPr marL="342900" indent="-342900">
              <a:buAutoNum type="arabicPeriod"/>
            </a:pPr>
            <a:r>
              <a:rPr lang="uk-UA" dirty="0" smtClean="0"/>
              <a:t>Гранули збираються в результат.</a:t>
            </a:r>
            <a:endParaRPr lang="uk-UA" dirty="0"/>
          </a:p>
        </p:txBody>
      </p:sp>
      <p:pic>
        <p:nvPicPr>
          <p:cNvPr id="23554" name="Picture 2" descr="Granular Synthesis – John Blin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77" y="1970479"/>
            <a:ext cx="528637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24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Історія електронних інструментів</a:t>
            </a:r>
            <a:endParaRPr lang="uk-UA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22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563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Телармоніум</a:t>
            </a:r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23</a:t>
            </a:fld>
            <a:endParaRPr lang="ru-RU" noProof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1275616"/>
            <a:ext cx="5181600" cy="11307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b="1" i="1" dirty="0" err="1"/>
              <a:t>Телармоніум</a:t>
            </a:r>
            <a:r>
              <a:rPr lang="uk-UA" dirty="0"/>
              <a:t> (також відомий як </a:t>
            </a:r>
            <a:r>
              <a:rPr lang="uk-UA" dirty="0" err="1"/>
              <a:t>динамофон</a:t>
            </a:r>
            <a:r>
              <a:rPr lang="uk-UA" dirty="0"/>
              <a:t>) був раннім електричним органом, розробленим </a:t>
            </a:r>
            <a:r>
              <a:rPr lang="uk-UA" dirty="0" err="1"/>
              <a:t>Тадеусом</a:t>
            </a:r>
            <a:r>
              <a:rPr lang="uk-UA" dirty="0"/>
              <a:t> </a:t>
            </a:r>
            <a:r>
              <a:rPr lang="uk-UA" dirty="0" err="1" smtClean="0"/>
              <a:t>Кехілом</a:t>
            </a:r>
            <a:r>
              <a:rPr lang="en-US" dirty="0"/>
              <a:t> </a:t>
            </a:r>
            <a:r>
              <a:rPr lang="uk-UA" dirty="0" smtClean="0"/>
              <a:t>близько 1896 </a:t>
            </a:r>
            <a:r>
              <a:rPr lang="uk-UA" dirty="0"/>
              <a:t>і запатентовано в </a:t>
            </a:r>
            <a:r>
              <a:rPr lang="uk-UA" dirty="0" smtClean="0"/>
              <a:t>1897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3074" name="Picture 2" descr="FlipFact (April 10, 2020): The Telharmonium, the granddaddy of music  streaming - FlipScience - Top Philippine science news and features for the  inquisitive Filipin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3" y="2735572"/>
            <a:ext cx="5769555" cy="30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History of Electronic Music, part 1: the Telharmonium | Andrea Fortu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22" y="160026"/>
            <a:ext cx="4879524" cy="320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22" y="3572168"/>
            <a:ext cx="4281319" cy="308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79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Терменвокс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ДД.ММ.20ГГ</a:t>
            </a:r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24</a:t>
            </a:fld>
            <a:endParaRPr lang="ru-RU" noProof="0"/>
          </a:p>
        </p:txBody>
      </p:sp>
      <p:pic>
        <p:nvPicPr>
          <p:cNvPr id="2050" name="Picture 2" descr="Лев Термен — от музыки «из воздуха» до прослушки без «жучков» - Обзоры и  статьи - Pult.r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49" y="212248"/>
            <a:ext cx="4960002" cy="3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OG THEREMINI Цифровой терменвокс — купити у Києві та Україні: ціна,  вартість та відгуки Strun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26" y="3664390"/>
            <a:ext cx="3504002" cy="2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Терменвокс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49" y="3664390"/>
            <a:ext cx="4960002" cy="29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06476" y="1018095"/>
            <a:ext cx="608732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Перший безконтактний електронний інструмент;</a:t>
            </a:r>
            <a:r>
              <a:rPr lang="uk-UA" dirty="0"/>
              <a:t> Це роблять можливим дві антени, що отримують інформацію про розміщення рук </a:t>
            </a:r>
            <a:r>
              <a:rPr lang="uk-UA" dirty="0" err="1"/>
              <a:t>терменіста</a:t>
            </a:r>
            <a:r>
              <a:rPr lang="uk-UA" dirty="0"/>
              <a:t>. 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За </a:t>
            </a:r>
            <a:r>
              <a:rPr lang="uk-UA" dirty="0"/>
              <a:t>рахунок зміни відстані долонь музиканта до антени інструмента змінюється індуктивність коливального контуру, і, як наслідок, </a:t>
            </a:r>
            <a:r>
              <a:rPr lang="uk-UA" dirty="0" smtClean="0"/>
              <a:t>частота (тобто висота) звуку і його гучність.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Пізніше з’явився сонорний хрест – інструмент схожого принципу дії, але з антеною у формі хреста.</a:t>
            </a:r>
            <a:endParaRPr lang="uk-UA" dirty="0"/>
          </a:p>
        </p:txBody>
      </p:sp>
      <p:pic>
        <p:nvPicPr>
          <p:cNvPr id="10" name="24_thermenvo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5889" y="4282606"/>
            <a:ext cx="1173711" cy="11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2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Martenot</a:t>
            </a:r>
            <a:r>
              <a:rPr lang="uk-UA" dirty="0"/>
              <a:t> </a:t>
            </a:r>
            <a:r>
              <a:rPr lang="uk-UA" dirty="0" err="1"/>
              <a:t>Onde</a:t>
            </a:r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25</a:t>
            </a:fld>
            <a:endParaRPr lang="ru-RU" noProof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5909447" y="888553"/>
            <a:ext cx="5524825" cy="1837556"/>
          </a:xfrm>
        </p:spPr>
        <p:txBody>
          <a:bodyPr/>
          <a:lstStyle/>
          <a:p>
            <a:r>
              <a:rPr lang="uk-UA" dirty="0" smtClean="0"/>
              <a:t>Винайдено Морісом </a:t>
            </a:r>
            <a:r>
              <a:rPr lang="uk-UA" dirty="0" err="1" smtClean="0"/>
              <a:t>Мартено</a:t>
            </a:r>
            <a:r>
              <a:rPr lang="uk-UA" dirty="0" smtClean="0"/>
              <a:t> на рік пізніше за </a:t>
            </a:r>
            <a:r>
              <a:rPr lang="uk-UA" dirty="0" err="1" smtClean="0"/>
              <a:t>терменвокс</a:t>
            </a:r>
            <a:r>
              <a:rPr lang="uk-UA" dirty="0" smtClean="0"/>
              <a:t>;</a:t>
            </a:r>
          </a:p>
          <a:p>
            <a:r>
              <a:rPr lang="uk-UA" dirty="0" smtClean="0"/>
              <a:t>Має клавіатуру, чутливу зону перед нею та додаткову панель управління під лівою рукою.</a:t>
            </a:r>
            <a:endParaRPr lang="uk-UA" dirty="0"/>
          </a:p>
        </p:txBody>
      </p:sp>
      <p:pic>
        <p:nvPicPr>
          <p:cNvPr id="4100" name="Picture 4" descr="The 'Ondes-Martenot' Maurice Martenot, France, 1928 – 120 Years of  Electronic Mus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644" y="2995281"/>
            <a:ext cx="4486156" cy="340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ndes | Ondes Martenot Sampled Instrument For Kontakt | Soniccou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9" y="1093816"/>
            <a:ext cx="4647936" cy="31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ndes Martenot demonstration by Geneviève Grenier I OFF THE SCREEN I  Exploratorium - YouTu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95" y="4465390"/>
            <a:ext cx="3437800" cy="19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25_ondre marten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097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4948" y="4465390"/>
            <a:ext cx="1011859" cy="101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Hammond organ</a:t>
            </a:r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26</a:t>
            </a:fld>
            <a:endParaRPr lang="ru-RU" noProof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4246548" cy="4719223"/>
          </a:xfrm>
        </p:spPr>
        <p:txBody>
          <a:bodyPr>
            <a:normAutofit/>
          </a:bodyPr>
          <a:lstStyle/>
          <a:p>
            <a:r>
              <a:rPr lang="uk-UA" dirty="0" smtClean="0"/>
              <a:t>Цей орган оснащений підсилювачем, який використовує примітивну форму адитивного синтезу: набір генераторів чистого тону, налаштованих у ряд </a:t>
            </a:r>
            <a:r>
              <a:rPr lang="uk-UA" dirty="0" err="1" smtClean="0"/>
              <a:t>гармонік</a:t>
            </a:r>
            <a:r>
              <a:rPr lang="uk-UA" dirty="0" smtClean="0"/>
              <a:t>, виробляє основний тембр, інтенсивність якого можна регулювати для кожної гармоніки.</a:t>
            </a:r>
            <a:endParaRPr lang="en-US" dirty="0"/>
          </a:p>
          <a:p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виготовлено</a:t>
            </a:r>
            <a:r>
              <a:rPr lang="ru-RU" dirty="0"/>
              <a:t> </a:t>
            </a:r>
            <a:r>
              <a:rPr lang="ru-RU" dirty="0" err="1"/>
              <a:t>близько</a:t>
            </a:r>
            <a:r>
              <a:rPr lang="ru-RU" dirty="0"/>
              <a:t> </a:t>
            </a:r>
            <a:r>
              <a:rPr lang="ru-RU" dirty="0" err="1"/>
              <a:t>двох</a:t>
            </a:r>
            <a:r>
              <a:rPr lang="ru-RU" dirty="0"/>
              <a:t> </a:t>
            </a:r>
            <a:r>
              <a:rPr lang="ru-RU" dirty="0" err="1"/>
              <a:t>мільйонів</a:t>
            </a:r>
            <a:r>
              <a:rPr lang="ru-RU" dirty="0"/>
              <a:t> </a:t>
            </a:r>
            <a:r>
              <a:rPr lang="ru-RU" dirty="0" err="1"/>
              <a:t>органів</a:t>
            </a:r>
            <a:r>
              <a:rPr lang="ru-RU" dirty="0"/>
              <a:t> </a:t>
            </a:r>
            <a:r>
              <a:rPr lang="ru-RU" dirty="0" err="1" smtClean="0"/>
              <a:t>Хаммонда</a:t>
            </a:r>
            <a:endParaRPr lang="en-US" dirty="0" smtClean="0"/>
          </a:p>
          <a:p>
            <a:r>
              <a:rPr lang="ru-RU" dirty="0"/>
              <a:t>Орган </a:t>
            </a:r>
            <a:r>
              <a:rPr lang="ru-RU" dirty="0" err="1"/>
              <a:t>спочатку</a:t>
            </a:r>
            <a:r>
              <a:rPr lang="ru-RU" dirty="0"/>
              <a:t> </a:t>
            </a:r>
            <a:r>
              <a:rPr lang="ru-RU" dirty="0" err="1"/>
              <a:t>продавався</a:t>
            </a:r>
            <a:r>
              <a:rPr lang="ru-RU" dirty="0"/>
              <a:t> </a:t>
            </a:r>
            <a:r>
              <a:rPr lang="ru-RU" dirty="0" err="1"/>
              <a:t>компанією</a:t>
            </a:r>
            <a:r>
              <a:rPr lang="ru-RU" dirty="0"/>
              <a:t> </a:t>
            </a:r>
            <a:r>
              <a:rPr lang="ru-RU" dirty="0" err="1"/>
              <a:t>Hammond</a:t>
            </a:r>
            <a:r>
              <a:rPr lang="ru-RU" dirty="0"/>
              <a:t> </a:t>
            </a:r>
            <a:r>
              <a:rPr lang="ru-RU" dirty="0" err="1"/>
              <a:t>Organ</a:t>
            </a:r>
            <a:r>
              <a:rPr lang="ru-RU" dirty="0"/>
              <a:t> </a:t>
            </a:r>
            <a:r>
              <a:rPr lang="ru-RU" dirty="0" err="1"/>
              <a:t>Company</a:t>
            </a:r>
            <a:r>
              <a:rPr lang="ru-RU" dirty="0"/>
              <a:t> церквам як </a:t>
            </a:r>
            <a:r>
              <a:rPr lang="ru-RU" dirty="0" err="1"/>
              <a:t>дешевша</a:t>
            </a:r>
            <a:r>
              <a:rPr lang="ru-RU" dirty="0"/>
              <a:t> альтернатива духовому органу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замість</a:t>
            </a:r>
            <a:r>
              <a:rPr lang="ru-RU" dirty="0"/>
              <a:t> </a:t>
            </a:r>
            <a:r>
              <a:rPr lang="ru-RU" dirty="0" err="1" smtClean="0"/>
              <a:t>фортепіано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6146" name="Picture 2" descr="IK Multimedia - Hammond B-3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25" y="4096991"/>
            <a:ext cx="5400000" cy="252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strument Profile: The Hammond Organ and the Leslie Speaker | The Jewell  Omah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33" y="360418"/>
            <a:ext cx="3844244" cy="359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26_ hammond_orga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927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64962" y="4479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8322" y="331024"/>
            <a:ext cx="10515600" cy="652969"/>
          </a:xfrm>
        </p:spPr>
        <p:txBody>
          <a:bodyPr/>
          <a:lstStyle/>
          <a:p>
            <a:r>
              <a:rPr lang="uk-UA" dirty="0" err="1" smtClean="0"/>
              <a:t>Клавіолайн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ДД.ММ.20ГГ</a:t>
            </a:r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27</a:t>
            </a:fld>
            <a:endParaRPr lang="ru-RU" noProof="0"/>
          </a:p>
        </p:txBody>
      </p:sp>
      <p:sp>
        <p:nvSpPr>
          <p:cNvPr id="7" name="Объект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uk-UA" dirty="0" smtClean="0"/>
              <a:t>Найближчий предок сучасного синтезатора</a:t>
            </a:r>
          </a:p>
          <a:p>
            <a:r>
              <a:rPr lang="uk-UA" dirty="0" smtClean="0"/>
              <a:t>Мав 2 корпуси – клавіатура окремо, динамік і підсилювач окремо.</a:t>
            </a:r>
            <a:endParaRPr lang="en-US" dirty="0" smtClean="0"/>
          </a:p>
          <a:p>
            <a:r>
              <a:rPr lang="uk-UA" dirty="0" smtClean="0"/>
              <a:t>Був створений</a:t>
            </a:r>
            <a:r>
              <a:rPr lang="en-US" dirty="0"/>
              <a:t> </a:t>
            </a:r>
            <a:r>
              <a:rPr lang="uk-UA" dirty="0" smtClean="0"/>
              <a:t>як доповнення до фортепіано і навіть мав кріплення для того, щоб кріпитись під клавіатурою.</a:t>
            </a:r>
            <a:endParaRPr lang="en-US" dirty="0" smtClean="0"/>
          </a:p>
        </p:txBody>
      </p:sp>
      <p:pic>
        <p:nvPicPr>
          <p:cNvPr id="7170" name="Picture 2" descr="The Story Of The Clavio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2" y="1237184"/>
            <a:ext cx="5057283" cy="442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27_Claviolin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80467" y="3765639"/>
            <a:ext cx="1463675" cy="14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Синтезатор</a:t>
            </a:r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28</a:t>
            </a:fld>
            <a:endParaRPr lang="ru-RU" noProof="0"/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1146281"/>
            <a:ext cx="5554054" cy="2814297"/>
          </a:xfrm>
        </p:spPr>
        <p:txBody>
          <a:bodyPr/>
          <a:lstStyle/>
          <a:p>
            <a:r>
              <a:rPr lang="uk-UA" dirty="0"/>
              <a:t>Б</a:t>
            </a:r>
            <a:r>
              <a:rPr lang="uk-UA" dirty="0" smtClean="0"/>
              <a:t>ув </a:t>
            </a:r>
            <a:r>
              <a:rPr lang="uk-UA" dirty="0"/>
              <a:t>розроблений американськими інженерами-акустиками Гаррі </a:t>
            </a:r>
            <a:r>
              <a:rPr lang="uk-UA" dirty="0" err="1"/>
              <a:t>Олсоном</a:t>
            </a:r>
            <a:r>
              <a:rPr lang="uk-UA" dirty="0"/>
              <a:t> і </a:t>
            </a:r>
            <a:r>
              <a:rPr lang="uk-UA" dirty="0" err="1"/>
              <a:t>Гербертом</a:t>
            </a:r>
            <a:r>
              <a:rPr lang="uk-UA" dirty="0"/>
              <a:t> </a:t>
            </a:r>
            <a:r>
              <a:rPr lang="uk-UA" dirty="0" err="1" smtClean="0"/>
              <a:t>Беларом</a:t>
            </a:r>
            <a:r>
              <a:rPr lang="uk-UA" dirty="0" smtClean="0"/>
              <a:t>.</a:t>
            </a:r>
          </a:p>
          <a:p>
            <a:r>
              <a:rPr lang="uk-UA" dirty="0" smtClean="0"/>
              <a:t>Мав величезні розміри, і до того ж, звук, який потрібно було відтворити, передавався в пристрій за допомогою перфокарт – що означає, що жодної інтерактивності у відтворенні звуку не було.</a:t>
            </a:r>
          </a:p>
          <a:p>
            <a:endParaRPr lang="uk-UA" dirty="0"/>
          </a:p>
        </p:txBody>
      </p:sp>
      <p:pic>
        <p:nvPicPr>
          <p:cNvPr id="8196" name="Picture 4" descr="RCA MkI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77" y="236940"/>
            <a:ext cx="5106611" cy="284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unch paper terminals of the RCA MkI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77" y="3201220"/>
            <a:ext cx="5092501" cy="347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CA Synthesis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01" y="3777893"/>
            <a:ext cx="4485966" cy="28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28_RCA-Mark-II-Sound-Synthesizer-Blue-Ski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9442" y="365126"/>
            <a:ext cx="723670" cy="7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ДД.ММ.20ГГ</a:t>
            </a:r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29</a:t>
            </a:fld>
            <a:endParaRPr lang="ru-RU" noProof="0"/>
          </a:p>
        </p:txBody>
      </p:sp>
      <p:pic>
        <p:nvPicPr>
          <p:cNvPr id="9218" name="Picture 2" descr="The Moog Synthesizer's Dynamic Musical History | WQXR Editorial | WQX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13" y="166222"/>
            <a:ext cx="4479115" cy="29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Fairlight CMI: The secret composer of the music you love - National  Science and Media Museum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03" y="172013"/>
            <a:ext cx="4576986" cy="305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ome Fairlight CMI IIX Sounds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157" y="3706427"/>
            <a:ext cx="5251879" cy="29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oog System 55 Modular Synth Demo — Daniel Fisher - YouTub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32" y="3706428"/>
            <a:ext cx="5251879" cy="29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265447" y="3238865"/>
            <a:ext cx="1873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</a:t>
            </a:r>
            <a:r>
              <a:rPr lang="uk-UA" dirty="0" err="1" smtClean="0"/>
              <a:t>интезатор</a:t>
            </a:r>
            <a:r>
              <a:rPr lang="uk-UA" dirty="0" smtClean="0"/>
              <a:t> </a:t>
            </a:r>
            <a:r>
              <a:rPr lang="uk-UA" dirty="0" err="1" smtClean="0"/>
              <a:t>Муґа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493359" y="3280216"/>
            <a:ext cx="275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Синтезатор у 70-80 роках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7992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8745" y="1608522"/>
            <a:ext cx="2828198" cy="1286838"/>
          </a:xfrm>
        </p:spPr>
        <p:txBody>
          <a:bodyPr/>
          <a:lstStyle/>
          <a:p>
            <a:r>
              <a:rPr lang="uk-UA" dirty="0" smtClean="0"/>
              <a:t>Тембр</a:t>
            </a:r>
            <a:endParaRPr lang="uk-UA" dirty="0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418745" y="3159106"/>
            <a:ext cx="4178893" cy="2609305"/>
          </a:xfrm>
        </p:spPr>
        <p:txBody>
          <a:bodyPr>
            <a:noAutofit/>
          </a:bodyPr>
          <a:lstStyle/>
          <a:p>
            <a:r>
              <a:rPr lang="uk-UA" sz="1600" b="0" dirty="0"/>
              <a:t>Тембр (</a:t>
            </a:r>
            <a:r>
              <a:rPr lang="uk-UA" sz="1600" b="0" dirty="0" err="1"/>
              <a:t>фр</a:t>
            </a:r>
            <a:r>
              <a:rPr lang="uk-UA" sz="1600" b="0" dirty="0"/>
              <a:t>. </a:t>
            </a:r>
            <a:r>
              <a:rPr lang="uk-UA" sz="1600" b="0" dirty="0" err="1"/>
              <a:t>timbre</a:t>
            </a:r>
            <a:r>
              <a:rPr lang="uk-UA" sz="1600" b="0" dirty="0"/>
              <a:t>) — «забарвлення» звуку; одна з ознак музичного звуку, поряд з висотою, силою і тривалістю. За тембром можна розрізняти звуки однакової висоти і сили, виконані на різних </a:t>
            </a:r>
            <a:r>
              <a:rPr lang="uk-UA" sz="1600" b="0" dirty="0" smtClean="0"/>
              <a:t>інструментах або </a:t>
            </a:r>
            <a:r>
              <a:rPr lang="uk-UA" sz="1600" b="0" dirty="0"/>
              <a:t>видобуті різними способами чи штрихами. За тембром же ми розрізняємо голоси різних людей</a:t>
            </a:r>
            <a:r>
              <a:rPr lang="uk-UA" sz="1600" b="0" dirty="0" smtClean="0"/>
              <a:t>.</a:t>
            </a:r>
          </a:p>
          <a:p>
            <a:r>
              <a:rPr lang="uk-UA" sz="1600" b="0" dirty="0" smtClean="0"/>
              <a:t>Може називатись ще кольором, забарвленням чи якістю звуку.</a:t>
            </a:r>
            <a:endParaRPr lang="ru-RU" sz="1600" b="0" dirty="0"/>
          </a:p>
          <a:p>
            <a:endParaRPr lang="uk-UA" sz="1600" b="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pPr rtl="0"/>
              <a:t>3</a:t>
            </a:fld>
            <a:endParaRPr lang="ru-RU" noProof="0"/>
          </a:p>
        </p:txBody>
      </p:sp>
      <p:sp>
        <p:nvSpPr>
          <p:cNvPr id="12" name="Текст 11"/>
          <p:cNvSpPr>
            <a:spLocks noGrp="1"/>
          </p:cNvSpPr>
          <p:nvPr>
            <p:ph type="body" idx="32"/>
          </p:nvPr>
        </p:nvSpPr>
        <p:spPr>
          <a:xfrm>
            <a:off x="4128615" y="3412608"/>
            <a:ext cx="2066544" cy="615618"/>
          </a:xfrm>
        </p:spPr>
        <p:txBody>
          <a:bodyPr/>
          <a:lstStyle/>
          <a:p>
            <a:r>
              <a:rPr lang="uk-UA" dirty="0" smtClean="0"/>
              <a:t>Флейта</a:t>
            </a:r>
            <a:endParaRPr lang="uk-UA" dirty="0"/>
          </a:p>
        </p:txBody>
      </p:sp>
      <p:sp>
        <p:nvSpPr>
          <p:cNvPr id="13" name="Рисунок 12"/>
          <p:cNvSpPr>
            <a:spLocks noGrp="1"/>
          </p:cNvSpPr>
          <p:nvPr>
            <p:ph type="pic" sz="quarter" idx="33"/>
          </p:nvPr>
        </p:nvSpPr>
        <p:spPr>
          <a:noFill/>
        </p:spPr>
      </p:sp>
      <p:sp>
        <p:nvSpPr>
          <p:cNvPr id="14" name="Рисунок 1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5" name="Рисунок 14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8" name="Текст 17"/>
          <p:cNvSpPr>
            <a:spLocks noGrp="1"/>
          </p:cNvSpPr>
          <p:nvPr>
            <p:ph type="body" idx="38"/>
          </p:nvPr>
        </p:nvSpPr>
        <p:spPr/>
        <p:txBody>
          <a:bodyPr/>
          <a:lstStyle/>
          <a:p>
            <a:r>
              <a:rPr lang="uk-UA" dirty="0" smtClean="0"/>
              <a:t>Фортепіано</a:t>
            </a:r>
            <a:endParaRPr lang="uk-UA" dirty="0"/>
          </a:p>
        </p:txBody>
      </p:sp>
      <p:sp>
        <p:nvSpPr>
          <p:cNvPr id="21" name="Текст 20"/>
          <p:cNvSpPr>
            <a:spLocks noGrp="1"/>
          </p:cNvSpPr>
          <p:nvPr>
            <p:ph type="body" idx="41"/>
          </p:nvPr>
        </p:nvSpPr>
        <p:spPr/>
        <p:txBody>
          <a:bodyPr/>
          <a:lstStyle/>
          <a:p>
            <a:r>
              <a:rPr lang="uk-UA" dirty="0" smtClean="0"/>
              <a:t>Скрипка</a:t>
            </a:r>
            <a:endParaRPr lang="uk-UA" dirty="0"/>
          </a:p>
        </p:txBody>
      </p:sp>
      <p:pic>
        <p:nvPicPr>
          <p:cNvPr id="22" name="flute-C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08708" y="1681834"/>
            <a:ext cx="1213527" cy="1213527"/>
          </a:xfrm>
          <a:prstGeom prst="rect">
            <a:avLst/>
          </a:prstGeom>
        </p:spPr>
      </p:pic>
      <p:pic>
        <p:nvPicPr>
          <p:cNvPr id="23" name="violin-C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52829" y="1681834"/>
            <a:ext cx="1213527" cy="1213527"/>
          </a:xfrm>
          <a:prstGeom prst="rect">
            <a:avLst/>
          </a:prstGeom>
        </p:spPr>
      </p:pic>
      <p:pic>
        <p:nvPicPr>
          <p:cNvPr id="24" name="piano-C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92506" y="1690380"/>
            <a:ext cx="1213526" cy="12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7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9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69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Властивості тембру</a:t>
            </a:r>
            <a:endParaRPr lang="uk-UA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6894591" y="2243662"/>
            <a:ext cx="4473108" cy="2140331"/>
          </a:xfrm>
        </p:spPr>
        <p:txBody>
          <a:bodyPr>
            <a:normAutofit/>
          </a:bodyPr>
          <a:lstStyle/>
          <a:p>
            <a:r>
              <a:rPr lang="uk-UA" sz="1600" b="0" dirty="0"/>
              <a:t>З точки зору акустики, тембр звуку визначається формою акустичного </a:t>
            </a:r>
            <a:r>
              <a:rPr lang="uk-UA" sz="1600" b="0" dirty="0" smtClean="0"/>
              <a:t>сигналу, а отже, </a:t>
            </a:r>
            <a:r>
              <a:rPr lang="uk-UA" sz="1600" b="0" dirty="0"/>
              <a:t>його спектром. Спектр звуку визначається як сукупність простих гармонічних коливань, на які може бути розкладений будь-який акустичний сигнал за допомогою Фур'є-перетворень. Тембральна відмінність голосів визначається </a:t>
            </a:r>
            <a:r>
              <a:rPr lang="uk-UA" sz="1600" b="0" dirty="0" smtClean="0"/>
              <a:t>розподілом </a:t>
            </a:r>
            <a:r>
              <a:rPr lang="uk-UA" sz="1600" b="0" dirty="0"/>
              <a:t>енергії </a:t>
            </a:r>
            <a:r>
              <a:rPr lang="uk-UA" sz="1600" b="0" dirty="0" smtClean="0"/>
              <a:t>звуку по частотам спектру. </a:t>
            </a:r>
            <a:endParaRPr lang="ru-RU" sz="1600" b="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5000" t="22990" r="5520" b="530"/>
          <a:stretch/>
        </p:blipFill>
        <p:spPr>
          <a:xfrm>
            <a:off x="1647723" y="692670"/>
            <a:ext cx="4529272" cy="1233661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455345" y="891866"/>
            <a:ext cx="1192378" cy="835270"/>
            <a:chOff x="455345" y="889488"/>
            <a:chExt cx="1192378" cy="835270"/>
          </a:xfrm>
        </p:grpSpPr>
        <p:grpSp>
          <p:nvGrpSpPr>
            <p:cNvPr id="1025" name="Группа 1024"/>
            <p:cNvGrpSpPr/>
            <p:nvPr/>
          </p:nvGrpSpPr>
          <p:grpSpPr>
            <a:xfrm>
              <a:off x="455345" y="889488"/>
              <a:ext cx="835270" cy="835270"/>
              <a:chOff x="504846" y="738553"/>
              <a:chExt cx="835270" cy="835270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504846" y="738553"/>
                <a:ext cx="835270" cy="835270"/>
              </a:xfrm>
              <a:prstGeom prst="ellipse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1024" name="TextBox 1023"/>
              <p:cNvSpPr txBox="1"/>
              <p:nvPr/>
            </p:nvSpPr>
            <p:spPr>
              <a:xfrm>
                <a:off x="766028" y="894577"/>
                <a:ext cx="312906" cy="5232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1</a:t>
                </a:r>
                <a:endParaRPr lang="uk-UA" sz="2800" dirty="0"/>
              </a:p>
            </p:txBody>
          </p:sp>
        </p:grpSp>
        <p:cxnSp>
          <p:nvCxnSpPr>
            <p:cNvPr id="1028" name="Прямая соединительная линия 1027"/>
            <p:cNvCxnSpPr>
              <a:stCxn id="30" idx="6"/>
              <a:endCxn id="10" idx="1"/>
            </p:cNvCxnSpPr>
            <p:nvPr/>
          </p:nvCxnSpPr>
          <p:spPr>
            <a:xfrm>
              <a:off x="1290615" y="1307123"/>
              <a:ext cx="357108" cy="2378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/>
          <p:cNvGrpSpPr/>
          <p:nvPr/>
        </p:nvGrpSpPr>
        <p:grpSpPr>
          <a:xfrm>
            <a:off x="455345" y="2540784"/>
            <a:ext cx="1192378" cy="835270"/>
            <a:chOff x="455345" y="889488"/>
            <a:chExt cx="1192378" cy="835270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455345" y="889488"/>
              <a:ext cx="835270" cy="835270"/>
              <a:chOff x="504846" y="738553"/>
              <a:chExt cx="835270" cy="835270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504846" y="738553"/>
                <a:ext cx="835270" cy="835270"/>
              </a:xfrm>
              <a:prstGeom prst="ellipse">
                <a:avLst/>
              </a:prstGeom>
              <a:noFill/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66028" y="894577"/>
                <a:ext cx="369012" cy="5232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uk-UA" sz="2800" dirty="0"/>
                  <a:t>2</a:t>
                </a:r>
              </a:p>
            </p:txBody>
          </p:sp>
        </p:grpSp>
        <p:cxnSp>
          <p:nvCxnSpPr>
            <p:cNvPr id="17" name="Прямая соединительная линия 16"/>
            <p:cNvCxnSpPr>
              <a:stCxn id="18" idx="6"/>
            </p:cNvCxnSpPr>
            <p:nvPr/>
          </p:nvCxnSpPr>
          <p:spPr>
            <a:xfrm>
              <a:off x="1290615" y="1307123"/>
              <a:ext cx="357108" cy="0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6" name="Picture 2" descr="https://miro.medium.com/max/875/1*sTUfsLKs_HKilWWvPeTQ4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23" y="2127904"/>
            <a:ext cx="4680000" cy="236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875/1*InwvRJS3osIIdk1_I0b3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23" y="4470096"/>
            <a:ext cx="4680000" cy="212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0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5</a:t>
            </a:fld>
            <a:endParaRPr lang="ru-RU" noProof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Обертони</a:t>
            </a:r>
            <a:endParaRPr lang="uk-UA" dirty="0"/>
          </a:p>
        </p:txBody>
      </p:sp>
      <p:sp>
        <p:nvSpPr>
          <p:cNvPr id="1068" name="Объект 1067"/>
          <p:cNvSpPr>
            <a:spLocks noGrp="1"/>
          </p:cNvSpPr>
          <p:nvPr>
            <p:ph sz="quarter" idx="32"/>
          </p:nvPr>
        </p:nvSpPr>
        <p:spPr>
          <a:xfrm>
            <a:off x="6171039" y="1529054"/>
            <a:ext cx="4970463" cy="120057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uk-UA" sz="1600" dirty="0"/>
              <a:t>Найнижча частота, яка зустрічається у конкретному звуці, називається </a:t>
            </a:r>
            <a:r>
              <a:rPr lang="uk-UA" sz="1600" b="1" i="1" dirty="0"/>
              <a:t>основною</a:t>
            </a:r>
            <a:r>
              <a:rPr lang="uk-UA" sz="1600" dirty="0"/>
              <a:t>. Усі інші частоти, які можна виявити за допомогою перетворення Фур’є цієї звукової хвилі, </a:t>
            </a:r>
            <a:r>
              <a:rPr lang="uk-UA" sz="1600" dirty="0" smtClean="0"/>
              <a:t>нази</a:t>
            </a:r>
            <a:r>
              <a:rPr lang="uk-UA" sz="1600" dirty="0"/>
              <a:t>ваються</a:t>
            </a:r>
            <a:r>
              <a:rPr lang="uk-UA" sz="1600" dirty="0" smtClean="0"/>
              <a:t> </a:t>
            </a:r>
            <a:r>
              <a:rPr lang="uk-UA" sz="1600" b="1" i="1" dirty="0"/>
              <a:t>обертонами</a:t>
            </a:r>
            <a:r>
              <a:rPr lang="uk-UA" sz="1600" i="1" dirty="0"/>
              <a:t>.</a:t>
            </a:r>
            <a:endParaRPr lang="en-US" sz="1600" i="1" dirty="0"/>
          </a:p>
          <a:p>
            <a:pPr marL="0" indent="0">
              <a:buNone/>
            </a:pPr>
            <a:endParaRPr lang="uk-UA" dirty="0"/>
          </a:p>
        </p:txBody>
      </p:sp>
      <p:graphicFrame>
        <p:nvGraphicFramePr>
          <p:cNvPr id="1073" name="Таблица 10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63971"/>
              </p:ext>
            </p:extLst>
          </p:nvPr>
        </p:nvGraphicFramePr>
        <p:xfrm>
          <a:off x="6306796" y="2914264"/>
          <a:ext cx="5197280" cy="28713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98640"/>
                <a:gridCol w="2598640"/>
              </a:tblGrid>
              <a:tr h="852776">
                <a:tc>
                  <a:txBody>
                    <a:bodyPr/>
                    <a:lstStyle/>
                    <a:p>
                      <a:pPr algn="ctr"/>
                      <a:r>
                        <a:rPr lang="uk-UA" i="1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</a:rPr>
                        <a:t>Гармонічні обертони (гармоніки)</a:t>
                      </a:r>
                      <a:endParaRPr lang="uk-UA" i="1" dirty="0">
                        <a:ln>
                          <a:noFill/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i="1" dirty="0" smtClean="0">
                          <a:solidFill>
                            <a:schemeClr val="bg2"/>
                          </a:solidFill>
                        </a:rPr>
                        <a:t>Негармонічні обертони</a:t>
                      </a:r>
                      <a:endParaRPr lang="uk-UA" i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8611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Мають частоти, приблизно</a:t>
                      </a:r>
                      <a:r>
                        <a:rPr lang="uk-UA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uk-UA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кратні основній частоті у цілу кількість разів. Вони утворюють</a:t>
                      </a:r>
                      <a:r>
                        <a:rPr lang="uk-UA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uk-UA" b="1" i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гармонічний ряд.</a:t>
                      </a:r>
                      <a:endParaRPr lang="uk-UA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Всі</a:t>
                      </a:r>
                      <a:r>
                        <a:rPr lang="uk-UA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 інші частоти, які входять до звуку.</a:t>
                      </a:r>
                      <a:endParaRPr lang="uk-UA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1" name="Прямоугольник 120"/>
          <p:cNvSpPr/>
          <p:nvPr/>
        </p:nvSpPr>
        <p:spPr>
          <a:xfrm>
            <a:off x="1133135" y="707529"/>
            <a:ext cx="4108906" cy="467454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/>
          </a:p>
        </p:txBody>
      </p:sp>
      <p:sp>
        <p:nvSpPr>
          <p:cNvPr id="1075" name="Прямоугольник 1074"/>
          <p:cNvSpPr/>
          <p:nvPr/>
        </p:nvSpPr>
        <p:spPr>
          <a:xfrm>
            <a:off x="1136604" y="5475051"/>
            <a:ext cx="38670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400" i="1" dirty="0" smtClean="0">
                <a:solidFill>
                  <a:schemeClr val="bg2">
                    <a:lumMod val="75000"/>
                  </a:schemeClr>
                </a:solidFill>
              </a:rPr>
              <a:t>Графіки хвиль-</a:t>
            </a:r>
            <a:r>
              <a:rPr lang="uk-UA" sz="1400" i="1" dirty="0" err="1" smtClean="0">
                <a:solidFill>
                  <a:schemeClr val="bg2">
                    <a:lumMod val="75000"/>
                  </a:schemeClr>
                </a:solidFill>
              </a:rPr>
              <a:t>гармонік</a:t>
            </a:r>
            <a:r>
              <a:rPr lang="uk-UA" sz="1400" i="1" dirty="0" smtClean="0">
                <a:solidFill>
                  <a:schemeClr val="bg2">
                    <a:lumMod val="75000"/>
                  </a:schemeClr>
                </a:solidFill>
              </a:rPr>
              <a:t> у співвідношенні між собою</a:t>
            </a:r>
            <a:endParaRPr lang="uk-UA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79" name="Picture 4" descr="https://upload.wikimedia.org/wikipedia/commons/thumb/2/2f/Moodswingerscale.svg/800px-Moodswingersca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01" y="944469"/>
            <a:ext cx="3852306" cy="42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4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Фундаментальна частота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6</a:t>
            </a:fld>
            <a:endParaRPr lang="ru-RU" noProof="0"/>
          </a:p>
        </p:txBody>
      </p:sp>
      <p:pic>
        <p:nvPicPr>
          <p:cNvPr id="12290" name="Picture 2" descr="Triangle wave frequency cont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6294"/>
            <a:ext cx="10515600" cy="39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74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78643" y="5666011"/>
            <a:ext cx="354492" cy="297307"/>
          </a:xfrm>
        </p:spPr>
        <p:txBody>
          <a:bodyPr/>
          <a:lstStyle/>
          <a:p>
            <a:pPr rtl="0"/>
            <a:fld id="{8D581BC7-E183-40DB-AC97-C19EA4EB8894}" type="slidenum">
              <a:rPr lang="ru-RU" noProof="0" smtClean="0"/>
              <a:t>7</a:t>
            </a:fld>
            <a:endParaRPr lang="ru-RU" noProof="0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778644" y="307649"/>
            <a:ext cx="2305064" cy="561886"/>
          </a:xfrm>
        </p:spPr>
        <p:txBody>
          <a:bodyPr/>
          <a:lstStyle/>
          <a:p>
            <a:r>
              <a:rPr lang="uk-UA" dirty="0" smtClean="0"/>
              <a:t>Тон і шум</a:t>
            </a:r>
            <a:endParaRPr lang="uk-UA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half" idx="2"/>
          </p:nvPr>
        </p:nvSpPr>
        <p:spPr>
          <a:xfrm>
            <a:off x="778643" y="869535"/>
            <a:ext cx="10244107" cy="2070219"/>
          </a:xfrm>
        </p:spPr>
        <p:txBody>
          <a:bodyPr/>
          <a:lstStyle/>
          <a:p>
            <a:r>
              <a:rPr lang="uk-UA" dirty="0" smtClean="0"/>
              <a:t>Звуки поділяють на: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b="1" i="1" dirty="0" smtClean="0"/>
              <a:t>Тонові </a:t>
            </a:r>
            <a:r>
              <a:rPr lang="uk-UA" dirty="0" smtClean="0"/>
              <a:t>— звуки, які мають чітко </a:t>
            </a:r>
            <a:r>
              <a:rPr lang="uk-UA" dirty="0"/>
              <a:t>виражену висоту;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b="1" i="1" dirty="0" smtClean="0"/>
              <a:t>Шумові </a:t>
            </a:r>
            <a:r>
              <a:rPr lang="uk-UA" dirty="0" smtClean="0"/>
              <a:t>— звуки, у яких висоту визначити складно.</a:t>
            </a:r>
            <a:endParaRPr lang="uk-UA" b="1" i="1" dirty="0"/>
          </a:p>
          <a:p>
            <a:r>
              <a:rPr lang="uk-UA" dirty="0" smtClean="0"/>
              <a:t>Тони видають більшість музичних інструментів на кшталт гітари, фортепіано, флейти і так далі. Шуми більш властиві для ударних інструментів, наприклад, або звуків навколо нас.</a:t>
            </a:r>
            <a:endParaRPr lang="uk-U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 smtClean="0"/>
          </a:p>
        </p:txBody>
      </p:sp>
      <p:pic>
        <p:nvPicPr>
          <p:cNvPr id="14338" name="Picture 2" descr="spectrum of single note, no distor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35" y="2671959"/>
            <a:ext cx="4615056" cy="34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52156" y="6133251"/>
            <a:ext cx="279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До першої октави(гітара)</a:t>
            </a:r>
            <a:endParaRPr lang="uk-UA" dirty="0"/>
          </a:p>
        </p:txBody>
      </p:sp>
      <p:pic>
        <p:nvPicPr>
          <p:cNvPr id="14340" name="Picture 4" descr="fourier-transform-white-noise - Insight, In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05" y="2671959"/>
            <a:ext cx="5191938" cy="34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175980" y="6133251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Білий шум</a:t>
            </a:r>
            <a:endParaRPr lang="uk-UA" dirty="0"/>
          </a:p>
        </p:txBody>
      </p:sp>
      <p:pic>
        <p:nvPicPr>
          <p:cNvPr id="7" name="white-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20988" y="841620"/>
            <a:ext cx="487363" cy="487363"/>
          </a:xfrm>
          <a:prstGeom prst="rect">
            <a:avLst/>
          </a:prstGeom>
        </p:spPr>
      </p:pic>
      <p:pic>
        <p:nvPicPr>
          <p:cNvPr id="8" name="pink-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64334" y="841620"/>
            <a:ext cx="487363" cy="487363"/>
          </a:xfrm>
          <a:prstGeom prst="rect">
            <a:avLst/>
          </a:prstGeom>
        </p:spPr>
      </p:pic>
      <p:pic>
        <p:nvPicPr>
          <p:cNvPr id="9" name="brown-nois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07680" y="841619"/>
            <a:ext cx="487363" cy="487363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771585" y="445454"/>
            <a:ext cx="986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400" dirty="0" smtClean="0"/>
              <a:t>Білий шум</a:t>
            </a:r>
            <a:endParaRPr lang="uk-UA" sz="1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083997" y="459077"/>
            <a:ext cx="1248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400" dirty="0" smtClean="0"/>
              <a:t>Рожевий шум</a:t>
            </a:r>
            <a:endParaRPr lang="uk-UA" sz="14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386568" y="476232"/>
            <a:ext cx="1529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400" dirty="0" smtClean="0"/>
              <a:t>Коричневий шум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38092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Синтез звуку</a:t>
            </a:r>
            <a:endParaRPr lang="uk-UA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ДД.ММ.20XX</a:t>
            </a:r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ДОБАВИТЬ НИЖНИЙ КОЛОНТИТУЛ</a:t>
            </a:r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0857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Електронні музичні інструменти</a:t>
            </a:r>
            <a:endParaRPr lang="uk-UA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581BC7-E183-40DB-AC97-C19EA4EB8894}" type="slidenum">
              <a:rPr lang="ru-RU" noProof="0" smtClean="0"/>
              <a:t>9</a:t>
            </a:fld>
            <a:endParaRPr lang="ru-RU" noProof="0"/>
          </a:p>
        </p:txBody>
      </p:sp>
      <p:sp>
        <p:nvSpPr>
          <p:cNvPr id="8" name="Объект 7"/>
          <p:cNvSpPr>
            <a:spLocks noGrp="1"/>
          </p:cNvSpPr>
          <p:nvPr>
            <p:ph sz="half" idx="1"/>
          </p:nvPr>
        </p:nvSpPr>
        <p:spPr>
          <a:xfrm>
            <a:off x="350520" y="1018095"/>
            <a:ext cx="4363720" cy="2863025"/>
          </a:xfrm>
          <a:noFill/>
        </p:spPr>
        <p:txBody>
          <a:bodyPr/>
          <a:lstStyle/>
          <a:p>
            <a:pPr marL="0" indent="0">
              <a:buNone/>
            </a:pPr>
            <a:r>
              <a:rPr lang="uk-UA" b="1" i="1" dirty="0" smtClean="0"/>
              <a:t>Електронні музичні інструменти:</a:t>
            </a:r>
          </a:p>
          <a:p>
            <a:r>
              <a:rPr lang="uk-UA" dirty="0" smtClean="0"/>
              <a:t> пристрої, які видають звуки, використовуючи електричні схеми. </a:t>
            </a:r>
          </a:p>
          <a:p>
            <a:r>
              <a:rPr lang="uk-UA" dirty="0" smtClean="0"/>
              <a:t>Мають інтерфейс для управління</a:t>
            </a:r>
            <a:r>
              <a:rPr lang="en-US" dirty="0"/>
              <a:t>.</a:t>
            </a:r>
            <a:endParaRPr lang="uk-UA" dirty="0" smtClean="0"/>
          </a:p>
          <a:p>
            <a:endParaRPr lang="uk-UA" dirty="0"/>
          </a:p>
        </p:txBody>
      </p:sp>
      <p:pic>
        <p:nvPicPr>
          <p:cNvPr id="1028" name="Picture 4" descr="How to Make Electronic Music: The Complete Guide December 20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18" y="554323"/>
            <a:ext cx="390144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yboard Instruments - Musical Instruments - Products - Yamaha U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12" y="3748668"/>
            <a:ext cx="4650497" cy="28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at is the future of electronic music instruments? (Electronic Beats TV) - 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6631"/>
            <a:ext cx="5280589" cy="29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740496_TF56488565" id="{DA3DEE10-8A08-4DC4-ADB0-2C3A318E57BE}" vid="{38449949-BF68-4F87-96BD-11DBAB728CC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Футуристическая презентация в слайдах</Template>
  <TotalTime>0</TotalTime>
  <Words>1238</Words>
  <Application>Microsoft Office PowerPoint</Application>
  <PresentationFormat>Широкоэкранный</PresentationFormat>
  <Paragraphs>162</Paragraphs>
  <Slides>29</Slides>
  <Notes>1</Notes>
  <HiddenSlides>0</HiddenSlides>
  <MMClips>30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Тема Office</vt:lpstr>
      <vt:lpstr>Синтез звуку</vt:lpstr>
      <vt:lpstr>Теорія звуку</vt:lpstr>
      <vt:lpstr>Тембр</vt:lpstr>
      <vt:lpstr>Властивості тембру</vt:lpstr>
      <vt:lpstr>Обертони</vt:lpstr>
      <vt:lpstr>Фундаментальна частота</vt:lpstr>
      <vt:lpstr>Тон і шум</vt:lpstr>
      <vt:lpstr>Синтез звуку</vt:lpstr>
      <vt:lpstr>Електронні музичні інструменти</vt:lpstr>
      <vt:lpstr>Синтезатор vs семплер</vt:lpstr>
      <vt:lpstr>Презентация PowerPoint</vt:lpstr>
      <vt:lpstr>ADSR</vt:lpstr>
      <vt:lpstr>Приклади дії ADSR</vt:lpstr>
      <vt:lpstr>Unison</vt:lpstr>
      <vt:lpstr>Фільтри</vt:lpstr>
      <vt:lpstr>LFO</vt:lpstr>
      <vt:lpstr>Адитивний синтез</vt:lpstr>
      <vt:lpstr>Субтрактивний синтез</vt:lpstr>
      <vt:lpstr>Метод таблиць хвиль</vt:lpstr>
      <vt:lpstr>FM/AM</vt:lpstr>
      <vt:lpstr>Гранулярний синтез</vt:lpstr>
      <vt:lpstr>Історія електронних інструментів</vt:lpstr>
      <vt:lpstr>Телармоніум</vt:lpstr>
      <vt:lpstr>Терменвокс</vt:lpstr>
      <vt:lpstr>Martenot Onde</vt:lpstr>
      <vt:lpstr>Hammond organ</vt:lpstr>
      <vt:lpstr>Клавіолайн</vt:lpstr>
      <vt:lpstr>Синтезатор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2022-12-03T13:50:50Z</dcterms:created>
  <dcterms:modified xsi:type="dcterms:W3CDTF">2022-12-12T08:01:15Z</dcterms:modified>
</cp:coreProperties>
</file>